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12192000"/>
  <p:notesSz cx="6858000" cy="9144000"/>
  <p:embeddedFontLst>
    <p:embeddedFont>
      <p:font typeface="Poppins"/>
      <p:regular r:id="rId76"/>
      <p:bold r:id="rId77"/>
      <p:italic r:id="rId78"/>
      <p:boldItalic r:id="rId79"/>
    </p:embeddedFont>
    <p:embeddedFont>
      <p:font typeface="Century Gothic"/>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4" roundtripDataSignature="AMtx7mgyAFeMHDMQPrb57TbaM7R0OGW2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C8C5436-ECC0-4F36-A60F-0A8F4228371A}">
  <a:tblStyle styleId="{4C8C5436-ECC0-4F36-A60F-0A8F4228371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CenturyGothic-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bold.fntdata"/><Relationship Id="rId32" Type="http://schemas.openxmlformats.org/officeDocument/2006/relationships/slide" Target="slides/slide27.xml"/><Relationship Id="rId76" Type="http://schemas.openxmlformats.org/officeDocument/2006/relationships/font" Target="fonts/Poppins-regular.fntdata"/><Relationship Id="rId35" Type="http://schemas.openxmlformats.org/officeDocument/2006/relationships/slide" Target="slides/slide30.xml"/><Relationship Id="rId79" Type="http://schemas.openxmlformats.org/officeDocument/2006/relationships/font" Target="fonts/Poppins-boldItalic.fntdata"/><Relationship Id="rId34" Type="http://schemas.openxmlformats.org/officeDocument/2006/relationships/slide" Target="slides/slide29.xml"/><Relationship Id="rId78" Type="http://schemas.openxmlformats.org/officeDocument/2006/relationships/font" Target="fonts/Poppins-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Explain to students that fiction has made-up characters. It also has a theme. Understanding a text’s theme can help readers understand the text better. </a:t>
            </a:r>
            <a:endParaRPr/>
          </a:p>
          <a:p>
            <a:pPr indent="-256032" lvl="1" marL="713232" rtl="0" algn="l">
              <a:lnSpc>
                <a:spcPct val="100000"/>
              </a:lnSpc>
              <a:spcBef>
                <a:spcPts val="0"/>
              </a:spcBef>
              <a:spcAft>
                <a:spcPts val="0"/>
              </a:spcAft>
              <a:buSzPts val="1200"/>
              <a:buFont typeface="Arial"/>
              <a:buChar char="•"/>
            </a:pPr>
            <a:r>
              <a:rPr i="1" lang="en-US"/>
              <a:t>There are made-up characters in the text. They are not real people, but they can be like people you may know.</a:t>
            </a:r>
            <a:endParaRPr/>
          </a:p>
          <a:p>
            <a:pPr indent="-256032" lvl="1" marL="713232" rtl="0" algn="l">
              <a:lnSpc>
                <a:spcPct val="100000"/>
              </a:lnSpc>
              <a:spcBef>
                <a:spcPts val="0"/>
              </a:spcBef>
              <a:spcAft>
                <a:spcPts val="0"/>
              </a:spcAft>
              <a:buSzPts val="1200"/>
              <a:buFont typeface="Arial"/>
              <a:buChar char="•"/>
            </a:pPr>
            <a:r>
              <a:rPr i="1" lang="en-US"/>
              <a:t>The theme is the big idea of the text. </a:t>
            </a:r>
            <a:endParaRPr/>
          </a:p>
          <a:p>
            <a:pPr indent="-256032" lvl="1" marL="713232" rtl="0" algn="l">
              <a:lnSpc>
                <a:spcPct val="100000"/>
              </a:lnSpc>
              <a:spcBef>
                <a:spcPts val="0"/>
              </a:spcBef>
              <a:spcAft>
                <a:spcPts val="0"/>
              </a:spcAft>
              <a:buSzPts val="1200"/>
              <a:buFont typeface="Arial"/>
              <a:buChar char="•"/>
            </a:pPr>
            <a:r>
              <a:rPr i="1" lang="en-US"/>
              <a:t>A theme may be a lesson or something the author wants readers to learn or remember.</a:t>
            </a:r>
            <a:endParaRPr/>
          </a:p>
          <a:p>
            <a:pPr indent="-256032" lvl="0" marL="256032" rtl="0" algn="l">
              <a:lnSpc>
                <a:spcPct val="100000"/>
              </a:lnSpc>
              <a:spcBef>
                <a:spcPts val="0"/>
              </a:spcBef>
              <a:spcAft>
                <a:spcPts val="0"/>
              </a:spcAft>
              <a:buSzPts val="1200"/>
              <a:buFont typeface="Calibri"/>
              <a:buAutoNum type="arabicPeriod"/>
            </a:pPr>
            <a:r>
              <a:rPr lang="en-US"/>
              <a:t>Remind students about the Read-Aloud story, “A Night at the Cogdells.” </a:t>
            </a:r>
            <a:endParaRPr/>
          </a:p>
          <a:p>
            <a:pPr indent="-256032" lvl="1" marL="713232" rtl="0" algn="l">
              <a:lnSpc>
                <a:spcPct val="100000"/>
              </a:lnSpc>
              <a:spcBef>
                <a:spcPts val="0"/>
              </a:spcBef>
              <a:spcAft>
                <a:spcPts val="0"/>
              </a:spcAft>
              <a:buSzPts val="1200"/>
              <a:buFont typeface="Arial"/>
              <a:buChar char="•"/>
            </a:pPr>
            <a:r>
              <a:rPr i="1" lang="en-US"/>
              <a:t>The characters are two friends named Dalia and Imari.</a:t>
            </a:r>
            <a:endParaRPr/>
          </a:p>
          <a:p>
            <a:pPr indent="-256032" lvl="1" marL="713232" rtl="0" algn="l">
              <a:lnSpc>
                <a:spcPct val="100000"/>
              </a:lnSpc>
              <a:spcBef>
                <a:spcPts val="0"/>
              </a:spcBef>
              <a:spcAft>
                <a:spcPts val="0"/>
              </a:spcAft>
              <a:buSzPts val="1200"/>
              <a:buFont typeface="Arial"/>
              <a:buChar char="•"/>
            </a:pPr>
            <a:r>
              <a:rPr i="1" lang="en-US"/>
              <a:t>The theme is family traditions. This is what the story is mostly about.</a:t>
            </a:r>
            <a:endParaRPr/>
          </a:p>
          <a:p>
            <a:pPr indent="-256032" lvl="0" marL="256032" rtl="0" algn="l">
              <a:lnSpc>
                <a:spcPct val="100000"/>
              </a:lnSpc>
              <a:spcBef>
                <a:spcPts val="0"/>
              </a:spcBef>
              <a:spcAft>
                <a:spcPts val="0"/>
              </a:spcAft>
              <a:buSzPts val="1200"/>
              <a:buFont typeface="Calibri"/>
              <a:buAutoNum type="arabicPeriod"/>
            </a:pPr>
            <a:r>
              <a:rPr lang="en-US"/>
              <a:t>Turn to p. 176 of the Student Interactive. Read aloud the page and work with students to identify the characters and theme of the story about the Johnsons.</a:t>
            </a:r>
            <a:endParaRPr/>
          </a:p>
          <a:p>
            <a:pPr indent="-256032" lvl="0" marL="256032" rtl="0" algn="l">
              <a:lnSpc>
                <a:spcPct val="100000"/>
              </a:lnSpc>
              <a:spcBef>
                <a:spcPts val="0"/>
              </a:spcBef>
              <a:spcAft>
                <a:spcPts val="0"/>
              </a:spcAft>
              <a:buSzPts val="1200"/>
              <a:buFont typeface="Calibri"/>
              <a:buAutoNum type="arabicPeriod"/>
            </a:pPr>
            <a:r>
              <a:rPr lang="en-US"/>
              <a:t>Have students look at p. 177. </a:t>
            </a:r>
            <a:r>
              <a:rPr b="1" i="0" lang="en-US" sz="1200" u="none" strike="noStrike">
                <a:solidFill>
                  <a:srgbClr val="000000"/>
                </a:solidFill>
                <a:latin typeface="Calibri"/>
                <a:ea typeface="Calibri"/>
                <a:cs typeface="Calibri"/>
                <a:sym typeface="Calibri"/>
              </a:rPr>
              <a:t>Editable Anchor Chart Click Path: Table of Contents -&gt; Reading Anchor Charts -&gt; Unit 4 Week 5: Fiction Editable Reading Anchor Chart</a:t>
            </a:r>
            <a:endParaRPr b="1" i="0"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94" name="Google Shape;19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lang="en-US"/>
              <a:t>Have students use the strategies for identifying fiction. </a:t>
            </a:r>
            <a:endParaRPr/>
          </a:p>
          <a:p>
            <a:pPr indent="-265176" lvl="0" marL="265176" rtl="0" algn="l">
              <a:lnSpc>
                <a:spcPct val="100000"/>
              </a:lnSpc>
              <a:spcBef>
                <a:spcPts val="0"/>
              </a:spcBef>
              <a:spcAft>
                <a:spcPts val="0"/>
              </a:spcAft>
              <a:buSzPts val="1200"/>
              <a:buFont typeface="Calibri"/>
              <a:buAutoNum type="arabicPeriod"/>
            </a:pPr>
            <a:r>
              <a:rPr lang="en-US"/>
              <a:t>Have students complete the Turn and Talk activity on p. 176 of the Student Interactive. Have partners share their ideas with the class.</a:t>
            </a:r>
            <a:endParaRPr/>
          </a:p>
        </p:txBody>
      </p:sp>
      <p:sp>
        <p:nvSpPr>
          <p:cNvPr id="209" name="Google Shape;20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to students that they can practice using the Academic Vocabulary words by talking with a partner.</a:t>
            </a:r>
            <a:endParaRPr/>
          </a:p>
          <a:p>
            <a:pPr indent="-228600" lvl="1" marL="685800" rtl="0" algn="l">
              <a:lnSpc>
                <a:spcPct val="100000"/>
              </a:lnSpc>
              <a:spcBef>
                <a:spcPts val="0"/>
              </a:spcBef>
              <a:spcAft>
                <a:spcPts val="0"/>
              </a:spcAft>
              <a:buSzPts val="1200"/>
              <a:buFont typeface="Arial"/>
              <a:buChar char="•"/>
            </a:pPr>
            <a:r>
              <a:rPr i="1" lang="en-US"/>
              <a:t>Use new words in new ways. A partner can point out if you use a word incorrectly and help you use the word correctly. </a:t>
            </a:r>
            <a:endParaRPr/>
          </a:p>
          <a:p>
            <a:pPr indent="-228600" lvl="1" marL="685800" rtl="0" algn="l">
              <a:lnSpc>
                <a:spcPct val="100000"/>
              </a:lnSpc>
              <a:spcBef>
                <a:spcPts val="0"/>
              </a:spcBef>
              <a:spcAft>
                <a:spcPts val="0"/>
              </a:spcAft>
              <a:buSzPts val="1200"/>
              <a:buFont typeface="Arial"/>
              <a:buChar char="•"/>
            </a:pPr>
            <a:r>
              <a:rPr i="1" lang="en-US"/>
              <a:t>Ask a partner to help you understand the meaning of a word if you are having trouble with the word.</a:t>
            </a:r>
            <a:endParaRPr/>
          </a:p>
          <a:p>
            <a:pPr indent="-228600" lvl="0" marL="228600" rtl="0" algn="l">
              <a:lnSpc>
                <a:spcPct val="100000"/>
              </a:lnSpc>
              <a:spcBef>
                <a:spcPts val="0"/>
              </a:spcBef>
              <a:spcAft>
                <a:spcPts val="0"/>
              </a:spcAft>
              <a:buSzPts val="1200"/>
              <a:buFont typeface="Calibri"/>
              <a:buAutoNum type="arabicPeriod"/>
            </a:pPr>
            <a:r>
              <a:rPr lang="en-US"/>
              <a:t>Model using Academic Vocabulary words by talking about a photo that shows a family eating together on p. 249 of the Student Interactive. </a:t>
            </a:r>
            <a:r>
              <a:rPr i="1" lang="en-US"/>
              <a:t>In this picture a family is eating together. They are smiling and they look happy, so I think they are celebrating. A tradition is something that a family can do to celebrate together. I can use the word tradition to talk about this picture. I can say, “The family has a tradition of eating a big dinner together.”</a:t>
            </a:r>
            <a:endParaRPr/>
          </a:p>
          <a:p>
            <a:pPr indent="-228600" lvl="0" marL="228600" rtl="0" algn="l">
              <a:lnSpc>
                <a:spcPct val="100000"/>
              </a:lnSpc>
              <a:spcBef>
                <a:spcPts val="0"/>
              </a:spcBef>
              <a:spcAft>
                <a:spcPts val="0"/>
              </a:spcAft>
              <a:buSzPts val="1200"/>
              <a:buFont typeface="Calibri"/>
              <a:buAutoNum type="arabicPeriod"/>
            </a:pPr>
            <a:r>
              <a:rPr lang="en-US"/>
              <a:t>Have partners complete the activity on p. 193, using the Academic Vocabulary when they can.</a:t>
            </a:r>
            <a:endParaRPr i="1" sz="1200">
              <a:latin typeface="Calibri"/>
              <a:ea typeface="Calibri"/>
              <a:cs typeface="Calibri"/>
              <a:sym typeface="Calibri"/>
            </a:endParaRPr>
          </a:p>
        </p:txBody>
      </p:sp>
      <p:sp>
        <p:nvSpPr>
          <p:cNvPr id="223" name="Google Shape;22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to students that we write letters together to make words. Remind students that the letters in a word are not separated by spaces.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the word it on the board. Point to the word as you say it</a:t>
            </a:r>
            <a:r>
              <a:rPr i="1" lang="en-US"/>
              <a:t>. We can write the word it by writing the letter i and the letter t next to each other</a:t>
            </a:r>
            <a:r>
              <a:rPr lang="en-US"/>
              <a:t>. Show students how to write the word </a:t>
            </a:r>
            <a:r>
              <a:rPr i="1" lang="en-US"/>
              <a:t>it</a:t>
            </a:r>
            <a:r>
              <a:rPr lang="en-US"/>
              <a:t>. Have them practice tracing it on the surfaces of their desks. Write the word kit on the board. </a:t>
            </a:r>
            <a:r>
              <a:rPr i="1" lang="en-US"/>
              <a:t>We can make this word by putting letters k, i, and t together</a:t>
            </a:r>
            <a:r>
              <a:rPr lang="en-US"/>
              <a:t>. Have students practice tracing the word on the surface of their desks. Then repeat with the word bit.</a:t>
            </a:r>
            <a:endParaRPr>
              <a:solidFill>
                <a:srgbClr val="373536"/>
              </a:solidFill>
            </a:endParaRPr>
          </a:p>
          <a:p>
            <a:pPr indent="-228600" lvl="0" marL="228600" marR="0" rtl="0" algn="l">
              <a:lnSpc>
                <a:spcPct val="100000"/>
              </a:lnSpc>
              <a:spcBef>
                <a:spcPts val="0"/>
              </a:spcBef>
              <a:spcAft>
                <a:spcPts val="0"/>
              </a:spcAft>
              <a:buClr>
                <a:srgbClr val="373536"/>
              </a:buClr>
              <a:buSzPts val="1200"/>
              <a:buFont typeface="Calibri"/>
              <a:buAutoNum type="arabicPeriod"/>
            </a:pPr>
            <a:r>
              <a:rPr lang="en-US"/>
              <a:t>Have students use Handwriting p. 208 from the Resource Download Center to practice writing Ww.</a:t>
            </a:r>
            <a:r>
              <a:rPr b="0" i="0" lang="en-US" sz="1200" u="none" strike="noStrike">
                <a:solidFill>
                  <a:srgbClr val="373536"/>
                </a:solidFill>
                <a:latin typeface="Calibri"/>
                <a:ea typeface="Calibri"/>
                <a:cs typeface="Calibri"/>
                <a:sym typeface="Calibri"/>
              </a:rPr>
              <a:t>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U4W5L1 Handwriting Practice </a:t>
            </a:r>
            <a:endParaRPr b="1" sz="1200">
              <a:solidFill>
                <a:srgbClr val="373536"/>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36" name="Google Shape;23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As authors edit their writing, they make sure they used capital letters correctly. Authors follow rules when deciding which words to capitalize. Capital letters: </a:t>
            </a:r>
            <a:endParaRPr/>
          </a:p>
          <a:p>
            <a:pPr indent="-228600" lvl="1" marL="685800" rtl="0" algn="l">
              <a:lnSpc>
                <a:spcPct val="100000"/>
              </a:lnSpc>
              <a:spcBef>
                <a:spcPts val="0"/>
              </a:spcBef>
              <a:spcAft>
                <a:spcPts val="0"/>
              </a:spcAft>
              <a:buSzPts val="1200"/>
              <a:buFont typeface="Arial"/>
              <a:buChar char="•"/>
            </a:pPr>
            <a:r>
              <a:rPr lang="en-US"/>
              <a:t>start sentences. </a:t>
            </a:r>
            <a:endParaRPr/>
          </a:p>
          <a:p>
            <a:pPr indent="-228600" lvl="1" marL="685800" rtl="0" algn="l">
              <a:lnSpc>
                <a:spcPct val="100000"/>
              </a:lnSpc>
              <a:spcBef>
                <a:spcPts val="0"/>
              </a:spcBef>
              <a:spcAft>
                <a:spcPts val="0"/>
              </a:spcAft>
              <a:buSzPts val="1200"/>
              <a:buFont typeface="Arial"/>
              <a:buChar char="•"/>
            </a:pPr>
            <a:r>
              <a:rPr lang="en-US"/>
              <a:t>show names of people and places. </a:t>
            </a:r>
            <a:endParaRPr/>
          </a:p>
          <a:p>
            <a:pPr indent="-228600" lvl="1" marL="685800" rtl="0" algn="l">
              <a:lnSpc>
                <a:spcPct val="100000"/>
              </a:lnSpc>
              <a:spcBef>
                <a:spcPts val="0"/>
              </a:spcBef>
              <a:spcAft>
                <a:spcPts val="0"/>
              </a:spcAft>
              <a:buSzPts val="1200"/>
              <a:buFont typeface="Arial"/>
              <a:buChar char="•"/>
            </a:pPr>
            <a:r>
              <a:rPr lang="en-US"/>
              <a:t>show months, days of the week, and holidays.</a:t>
            </a:r>
            <a:endParaRPr/>
          </a:p>
          <a:p>
            <a:pPr indent="-228600" lvl="0" marL="228600" rtl="0" algn="l">
              <a:lnSpc>
                <a:spcPct val="100000"/>
              </a:lnSpc>
              <a:spcBef>
                <a:spcPts val="0"/>
              </a:spcBef>
              <a:spcAft>
                <a:spcPts val="0"/>
              </a:spcAft>
              <a:buSzPts val="1200"/>
              <a:buFont typeface="Calibri"/>
              <a:buAutoNum type="arabicPeriod"/>
            </a:pPr>
            <a:r>
              <a:rPr lang="en-US"/>
              <a:t>Tell students that good writers go back and revise their work to make sure they have capitalized all the correct words in their books. Review the rules of capitalization using the list above.</a:t>
            </a:r>
            <a:endParaRPr/>
          </a:p>
          <a:p>
            <a:pPr indent="-228600" lvl="0" marL="228600" rtl="0" algn="l">
              <a:lnSpc>
                <a:spcPct val="100000"/>
              </a:lnSpc>
              <a:spcBef>
                <a:spcPts val="0"/>
              </a:spcBef>
              <a:spcAft>
                <a:spcPts val="0"/>
              </a:spcAft>
              <a:buSzPts val="1200"/>
              <a:buFont typeface="Calibri"/>
              <a:buAutoNum type="arabicPeriod"/>
            </a:pPr>
            <a:r>
              <a:rPr lang="en-US"/>
              <a:t>Focus on capitalizing names. Explain that capitalizing the first letter of a name shows a reader that the word refers to a person or a named animal.</a:t>
            </a:r>
            <a:endParaRPr/>
          </a:p>
          <a:p>
            <a:pPr indent="-228600" lvl="0" marL="228600" rtl="0" algn="l">
              <a:lnSpc>
                <a:spcPct val="100000"/>
              </a:lnSpc>
              <a:spcBef>
                <a:spcPts val="0"/>
              </a:spcBef>
              <a:spcAft>
                <a:spcPts val="0"/>
              </a:spcAft>
              <a:buSzPts val="1200"/>
              <a:buFont typeface="Calibri"/>
              <a:buAutoNum type="arabicPeriod"/>
            </a:pPr>
            <a:r>
              <a:rPr lang="en-US"/>
              <a:t>Review a stack text and point out the names in the story. Say</a:t>
            </a:r>
            <a:r>
              <a:rPr i="1" lang="en-US"/>
              <a:t>: In this book, I see a word that begins with a capital letter. I know that names of people and animals begin with capital letters, so this must be a character’s or an animal’s name. When you write names in your own book, you should capitalize them, just like you capitalize your own name.</a:t>
            </a:r>
            <a:endParaRPr/>
          </a:p>
          <a:p>
            <a:pPr indent="-228600" lvl="0" marL="228600" rtl="0" algn="l">
              <a:lnSpc>
                <a:spcPct val="100000"/>
              </a:lnSpc>
              <a:spcBef>
                <a:spcPts val="0"/>
              </a:spcBef>
              <a:spcAft>
                <a:spcPts val="0"/>
              </a:spcAft>
              <a:buSzPts val="1200"/>
              <a:buFont typeface="Calibri"/>
              <a:buAutoNum type="arabicPeriod"/>
            </a:pPr>
            <a:r>
              <a:rPr lang="en-US"/>
              <a:t>To practice editing for capitalization, write sentences from a stack book on the board, but change the capital letters to lowercase. Assist students in naming which words in the sentences should begin with a capital letter. Cross out the lowercase letter and write the capital letter above it.</a:t>
            </a:r>
            <a:endParaRPr/>
          </a:p>
          <a:p>
            <a:pPr indent="-228600" lvl="0" marL="228600" rtl="0" algn="l">
              <a:lnSpc>
                <a:spcPct val="100000"/>
              </a:lnSpc>
              <a:spcBef>
                <a:spcPts val="0"/>
              </a:spcBef>
              <a:spcAft>
                <a:spcPts val="0"/>
              </a:spcAft>
              <a:buSzPts val="1200"/>
              <a:buFont typeface="Calibri"/>
              <a:buAutoNum type="arabicPeriod"/>
            </a:pPr>
            <a:r>
              <a:rPr lang="en-US"/>
              <a:t>Direct students to edit for capitalization on p. 197 of the Student Interactive.</a:t>
            </a:r>
            <a:endParaRPr b="0" i="1" u="none" strike="noStrike">
              <a:solidFill>
                <a:srgbClr val="373536"/>
              </a:solidFill>
              <a:latin typeface="Calibri"/>
              <a:ea typeface="Calibri"/>
              <a:cs typeface="Calibri"/>
              <a:sym typeface="Calibri"/>
            </a:endParaRPr>
          </a:p>
        </p:txBody>
      </p:sp>
      <p:sp>
        <p:nvSpPr>
          <p:cNvPr id="248" name="Google Shape;24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look through their writing folders to revise their work for capitalization. Then have them continue writing or making final adjustments to their books.</a:t>
            </a:r>
            <a:endParaRPr/>
          </a:p>
          <a:p>
            <a:pPr indent="-2286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457200" lvl="1" marL="914400" rtl="0" algn="l">
              <a:lnSpc>
                <a:spcPct val="100000"/>
              </a:lnSpc>
              <a:spcBef>
                <a:spcPts val="0"/>
              </a:spcBef>
              <a:spcAft>
                <a:spcPts val="0"/>
              </a:spcAft>
              <a:buSzPts val="1200"/>
              <a:buFont typeface="Arial"/>
              <a:buChar char="•"/>
            </a:pPr>
            <a:r>
              <a:rPr b="1" lang="en-US"/>
              <a:t>Modeled</a:t>
            </a:r>
            <a:r>
              <a:rPr lang="en-US"/>
              <a:t> - Write sentences with names in them and point out your use of capital letters. </a:t>
            </a:r>
            <a:endParaRPr/>
          </a:p>
          <a:p>
            <a:pPr indent="-457200" lvl="1" marL="914400" rtl="0" algn="l">
              <a:lnSpc>
                <a:spcPct val="100000"/>
              </a:lnSpc>
              <a:spcBef>
                <a:spcPts val="0"/>
              </a:spcBef>
              <a:spcAft>
                <a:spcPts val="0"/>
              </a:spcAft>
              <a:buSzPts val="1200"/>
              <a:buFont typeface="Arial"/>
              <a:buChar char="•"/>
            </a:pPr>
            <a:r>
              <a:rPr b="1" lang="en-US"/>
              <a:t>Shared</a:t>
            </a:r>
            <a:r>
              <a:rPr lang="en-US"/>
              <a:t> - As students share their ideas for revision, point out where capitalization is needed.</a:t>
            </a:r>
            <a:endParaRPr/>
          </a:p>
          <a:p>
            <a:pPr indent="-457200" lvl="1" marL="914400" rtl="0" algn="l">
              <a:lnSpc>
                <a:spcPct val="100000"/>
              </a:lnSpc>
              <a:spcBef>
                <a:spcPts val="0"/>
              </a:spcBef>
              <a:spcAft>
                <a:spcPts val="0"/>
              </a:spcAft>
              <a:buSzPts val="1200"/>
              <a:buFont typeface="Arial"/>
              <a:buChar char="•"/>
            </a:pPr>
            <a:r>
              <a:rPr b="1" lang="en-US"/>
              <a:t>Guided</a:t>
            </a:r>
            <a:r>
              <a:rPr lang="en-US"/>
              <a:t> - Guide students to use capital letters at the beginnings of the names of people or animals as well as at the start of a sentence.</a:t>
            </a:r>
            <a:endParaRPr/>
          </a:p>
          <a:p>
            <a:pPr indent="-228600" lvl="0" marL="228600" rtl="0" algn="l">
              <a:lnSpc>
                <a:spcPct val="100000"/>
              </a:lnSpc>
              <a:spcBef>
                <a:spcPts val="0"/>
              </a:spcBef>
              <a:spcAft>
                <a:spcPts val="0"/>
              </a:spcAft>
              <a:buSzPts val="1200"/>
              <a:buFont typeface="Calibri"/>
              <a:buAutoNum type="arabicPeriod"/>
            </a:pPr>
            <a:r>
              <a:rPr lang="en-US"/>
              <a:t>Today, they should decide which book they will share with the class on Celebration Day.</a:t>
            </a:r>
            <a:endParaRPr/>
          </a:p>
          <a:p>
            <a:pPr indent="-228600" lvl="0" marL="228600" rtl="0" algn="l">
              <a:lnSpc>
                <a:spcPct val="100000"/>
              </a:lnSpc>
              <a:spcBef>
                <a:spcPts val="0"/>
              </a:spcBef>
              <a:spcAft>
                <a:spcPts val="0"/>
              </a:spcAft>
              <a:buSzPts val="1200"/>
              <a:buFont typeface="Calibri"/>
              <a:buAutoNum type="arabicPeriod"/>
            </a:pPr>
            <a:r>
              <a:rPr lang="en-US"/>
              <a:t>Call on a few students to show their revisions to the class. Prompt the students to recall why capitalization is important in writing.</a:t>
            </a:r>
            <a:endParaRPr b="0" i="0" u="none" strike="noStrike">
              <a:solidFill>
                <a:srgbClr val="000000"/>
              </a:solidFill>
              <a:latin typeface="Calibri"/>
              <a:ea typeface="Calibri"/>
              <a:cs typeface="Calibri"/>
              <a:sym typeface="Calibri"/>
            </a:endParaRPr>
          </a:p>
        </p:txBody>
      </p:sp>
      <p:sp>
        <p:nvSpPr>
          <p:cNvPr id="261" name="Google Shape;26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t>
            </a:r>
            <a:r>
              <a:rPr b="1" lang="en-US"/>
              <a:t>fed</a:t>
            </a:r>
            <a:r>
              <a:rPr lang="en-US"/>
              <a:t> the dogs.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It’s time for </a:t>
            </a:r>
            <a:r>
              <a:rPr b="1" lang="en-US"/>
              <a:t>bed</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watch TV in the </a:t>
            </a:r>
            <a:r>
              <a:rPr b="1" lang="en-US"/>
              <a:t>den</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will take my cat to the </a:t>
            </a:r>
            <a:r>
              <a:rPr b="1" lang="en-US"/>
              <a:t>vet</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Please</a:t>
            </a:r>
            <a:r>
              <a:rPr lang="en-US"/>
              <a:t> help me with my homework.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t>
            </a:r>
            <a:r>
              <a:rPr b="1" lang="en-US"/>
              <a:t>want</a:t>
            </a:r>
            <a:r>
              <a:rPr lang="en-US"/>
              <a:t> chicken for dinner.</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274" name="Google Shape;27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Review with students that question words are words such as who, what, when, how, where, and why. Question words are words used to ask people for information.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for students how to ask a question with the word what. Ask: </a:t>
            </a:r>
            <a:r>
              <a:rPr i="1" lang="en-US"/>
              <a:t>What did you eat for breakfast</a:t>
            </a:r>
            <a:r>
              <a:rPr i="1" lang="en-US">
                <a:latin typeface="Arial"/>
                <a:ea typeface="Arial"/>
                <a:cs typeface="Arial"/>
                <a:sym typeface="Arial"/>
              </a:rPr>
              <a:t>?</a:t>
            </a:r>
            <a:r>
              <a:rPr lang="en-US"/>
              <a:t> Listen to students’ answers to the question.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Pair students and have them ask each other what questions and answer them in turn. If students can use the word what competently, encourage them to use other question words, such as how or why.</a:t>
            </a:r>
            <a:endParaRPr b="0" i="0" sz="1800" u="none" strike="noStrike">
              <a:solidFill>
                <a:srgbClr val="000000"/>
              </a:solidFill>
              <a:latin typeface="Calibri"/>
              <a:ea typeface="Calibri"/>
              <a:cs typeface="Calibri"/>
              <a:sym typeface="Calibri"/>
            </a:endParaRPr>
          </a:p>
        </p:txBody>
      </p:sp>
      <p:sp>
        <p:nvSpPr>
          <p:cNvPr id="291" name="Google Shape;29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Hold up the hen Picture Card. </a:t>
            </a:r>
            <a:r>
              <a:rPr i="1" lang="en-US"/>
              <a:t>This is a picture of a hen. What sound do you hear in the middle of hen</a:t>
            </a:r>
            <a:r>
              <a:rPr i="1" lang="en-US">
                <a:latin typeface="Arial"/>
                <a:ea typeface="Arial"/>
                <a:cs typeface="Arial"/>
                <a:sym typeface="Arial"/>
              </a:rPr>
              <a:t>?</a:t>
            </a:r>
            <a:r>
              <a:rPr lang="en-US"/>
              <a:t> Have students identify /e/. </a:t>
            </a:r>
            <a:r>
              <a:rPr i="1" lang="en-US"/>
              <a:t>The letter e spells the sound /e/ in hen</a:t>
            </a:r>
            <a:r>
              <a:rPr lang="en-US"/>
              <a:t>. Turn the card over and read the word hen with students.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Say:  </a:t>
            </a:r>
            <a:r>
              <a:rPr i="1" lang="en-US"/>
              <a:t>Now let's practice reading more words with the sound /e/. </a:t>
            </a:r>
            <a:r>
              <a:rPr lang="en-US"/>
              <a:t>Write this sentence on the board: My pet is wet. Read the sentence with students. Have students raise their hand when they hear a word with the sound /e/. Have volunteers circle the words with the sound /e/ spelled e. Continue with the following sentences: Jed will set it on top. Her pet went to the vet. Meg had a red vest.</a:t>
            </a:r>
            <a:endParaRPr i="1"/>
          </a:p>
        </p:txBody>
      </p:sp>
      <p:sp>
        <p:nvSpPr>
          <p:cNvPr id="313" name="Google Shape;31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p. 167 in the Student Interactive.</a:t>
            </a:r>
            <a:endParaRPr b="1">
              <a:latin typeface="Calibri"/>
              <a:ea typeface="Calibri"/>
              <a:cs typeface="Calibri"/>
              <a:sym typeface="Calibri"/>
            </a:endParaRPr>
          </a:p>
        </p:txBody>
      </p:sp>
      <p:sp>
        <p:nvSpPr>
          <p:cNvPr id="329" name="Google Shape;32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high frequency words are words that they will hear and see over and over in texts. </a:t>
            </a:r>
            <a:endParaRPr/>
          </a:p>
          <a:p>
            <a:pPr indent="-256032" lvl="0" marL="256032" rtl="0" algn="l">
              <a:lnSpc>
                <a:spcPct val="100000"/>
              </a:lnSpc>
              <a:spcBef>
                <a:spcPts val="0"/>
              </a:spcBef>
              <a:spcAft>
                <a:spcPts val="0"/>
              </a:spcAft>
              <a:buSzPts val="1200"/>
              <a:buFont typeface="Calibri"/>
              <a:buAutoNum type="arabicPeriod"/>
            </a:pPr>
            <a:r>
              <a:rPr lang="en-US"/>
              <a:t>Write and read the words </a:t>
            </a:r>
            <a:r>
              <a:rPr i="1" lang="en-US"/>
              <a:t>please, want, every. </a:t>
            </a:r>
            <a:endParaRPr/>
          </a:p>
          <a:p>
            <a:pPr indent="-256032" lvl="0" marL="256032" rtl="0" algn="l">
              <a:lnSpc>
                <a:spcPct val="100000"/>
              </a:lnSpc>
              <a:spcBef>
                <a:spcPts val="0"/>
              </a:spcBef>
              <a:spcAft>
                <a:spcPts val="0"/>
              </a:spcAft>
              <a:buSzPts val="1200"/>
              <a:buFont typeface="Calibri"/>
              <a:buAutoNum type="arabicPeriod"/>
            </a:pPr>
            <a:r>
              <a:rPr lang="en-US"/>
              <a:t>Have students read each word. </a:t>
            </a:r>
            <a:endParaRPr/>
          </a:p>
          <a:p>
            <a:pPr indent="-256032" lvl="0" marL="256032" rtl="0" algn="l">
              <a:lnSpc>
                <a:spcPct val="100000"/>
              </a:lnSpc>
              <a:spcBef>
                <a:spcPts val="0"/>
              </a:spcBef>
              <a:spcAft>
                <a:spcPts val="0"/>
              </a:spcAft>
              <a:buSzPts val="1200"/>
              <a:buFont typeface="Calibri"/>
              <a:buAutoNum type="arabicPeriod"/>
            </a:pPr>
            <a:r>
              <a:rPr lang="en-US"/>
              <a:t>Have students spell each word, clapping as they say each letter.</a:t>
            </a:r>
            <a:endParaRPr/>
          </a:p>
        </p:txBody>
      </p:sp>
      <p:sp>
        <p:nvSpPr>
          <p:cNvPr id="342" name="Google Shape;34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Introduce the following words from p. 178 in the Student Interactive: brought, served, sailed, shared.</a:t>
            </a:r>
            <a:endParaRPr/>
          </a:p>
          <a:p>
            <a:pPr indent="-228600" lvl="0" marL="228600" rtl="0" algn="l">
              <a:lnSpc>
                <a:spcPct val="100000"/>
              </a:lnSpc>
              <a:spcBef>
                <a:spcPts val="0"/>
              </a:spcBef>
              <a:spcAft>
                <a:spcPts val="0"/>
              </a:spcAft>
              <a:buSzPts val="1200"/>
              <a:buFont typeface="Calibri"/>
              <a:buAutoNum type="arabicPeriod"/>
            </a:pPr>
            <a:r>
              <a:rPr lang="en-US"/>
              <a:t>Ask students what they already know about the words. Ask questions to help clarify meaning: </a:t>
            </a:r>
            <a:r>
              <a:rPr i="1" lang="en-US"/>
              <a:t>Have you brought your lunch to school today</a:t>
            </a:r>
            <a:r>
              <a:rPr i="1" lang="en-US">
                <a:latin typeface="Arial"/>
                <a:ea typeface="Arial"/>
                <a:cs typeface="Arial"/>
                <a:sym typeface="Arial"/>
              </a:rPr>
              <a:t>? </a:t>
            </a:r>
            <a:r>
              <a:rPr i="1" lang="en-US"/>
              <a:t>What have they served for lunch</a:t>
            </a:r>
            <a:r>
              <a:rPr i="1" lang="en-US">
                <a:latin typeface="Arial"/>
                <a:ea typeface="Arial"/>
                <a:cs typeface="Arial"/>
                <a:sym typeface="Arial"/>
              </a:rPr>
              <a:t>?</a:t>
            </a:r>
            <a:r>
              <a:rPr i="1" lang="en-US"/>
              <a:t> Have you ever sailed on a sailboat</a:t>
            </a:r>
            <a:r>
              <a:rPr i="1" lang="en-US">
                <a:latin typeface="Arial"/>
                <a:ea typeface="Arial"/>
                <a:cs typeface="Arial"/>
                <a:sym typeface="Arial"/>
              </a:rPr>
              <a:t>?</a:t>
            </a:r>
            <a:r>
              <a:rPr i="1" lang="en-US"/>
              <a:t> What types of things have you shared with your fellow students</a:t>
            </a:r>
            <a:r>
              <a:rPr i="1" lang="en-US">
                <a:latin typeface="Arial"/>
                <a:ea typeface="Arial"/>
                <a:cs typeface="Arial"/>
                <a:sym typeface="Arial"/>
              </a:rPr>
              <a:t>?</a:t>
            </a:r>
            <a:endParaRPr i="1" sz="1200">
              <a:latin typeface="Arial"/>
              <a:ea typeface="Arial"/>
              <a:cs typeface="Arial"/>
              <a:sym typeface="Arial"/>
            </a:endParaRPr>
          </a:p>
        </p:txBody>
      </p:sp>
      <p:sp>
        <p:nvSpPr>
          <p:cNvPr id="355" name="Google Shape;35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Discuss the First Read Strategies. In this first read, encourage students to read for understanding and enjoyment. After students complete the First Read, ask: </a:t>
            </a:r>
            <a:r>
              <a:rPr i="1" lang="en-US"/>
              <a:t>What part of the story did you like most</a:t>
            </a:r>
            <a:r>
              <a:rPr i="1" lang="en-US">
                <a:latin typeface="Arial"/>
                <a:ea typeface="Arial"/>
                <a:cs typeface="Arial"/>
                <a:sym typeface="Arial"/>
              </a:rPr>
              <a:t>?</a:t>
            </a:r>
            <a:endParaRPr i="1">
              <a:latin typeface="Arial"/>
              <a:ea typeface="Arial"/>
              <a:cs typeface="Arial"/>
              <a:sym typeface="Arial"/>
            </a:endParaRPr>
          </a:p>
          <a:p>
            <a:pPr indent="-228600" lvl="0" marL="2286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First Read Strategies</a:t>
            </a:r>
            <a:endParaRPr/>
          </a:p>
          <a:p>
            <a:pPr indent="-228600" lvl="1" marL="685800" rtl="0" algn="l">
              <a:lnSpc>
                <a:spcPct val="100000"/>
              </a:lnSpc>
              <a:spcBef>
                <a:spcPts val="0"/>
              </a:spcBef>
              <a:spcAft>
                <a:spcPts val="0"/>
              </a:spcAft>
              <a:buClr>
                <a:srgbClr val="373536"/>
              </a:buClr>
              <a:buSzPts val="1200"/>
              <a:buFont typeface="Arial"/>
              <a:buChar char="•"/>
            </a:pPr>
            <a:r>
              <a:rPr lang="en-US"/>
              <a:t>READ Read or listen to the text. During the first reading, work to understand what the text is about. </a:t>
            </a:r>
            <a:endParaRPr/>
          </a:p>
          <a:p>
            <a:pPr indent="-228600" lvl="1" marL="685800" rtl="0" algn="l">
              <a:lnSpc>
                <a:spcPct val="100000"/>
              </a:lnSpc>
              <a:spcBef>
                <a:spcPts val="0"/>
              </a:spcBef>
              <a:spcAft>
                <a:spcPts val="0"/>
              </a:spcAft>
              <a:buClr>
                <a:srgbClr val="373536"/>
              </a:buClr>
              <a:buSzPts val="1200"/>
              <a:buFont typeface="Arial"/>
              <a:buChar char="•"/>
            </a:pPr>
            <a:r>
              <a:rPr lang="en-US"/>
              <a:t>LOOK Look at the pictures to help understand the text. </a:t>
            </a:r>
            <a:endParaRPr/>
          </a:p>
          <a:p>
            <a:pPr indent="-228600" lvl="1" marL="685800" rtl="0" algn="l">
              <a:lnSpc>
                <a:spcPct val="100000"/>
              </a:lnSpc>
              <a:spcBef>
                <a:spcPts val="0"/>
              </a:spcBef>
              <a:spcAft>
                <a:spcPts val="0"/>
              </a:spcAft>
              <a:buClr>
                <a:srgbClr val="373536"/>
              </a:buClr>
              <a:buSzPts val="1200"/>
              <a:buFont typeface="Arial"/>
              <a:buChar char="•"/>
            </a:pPr>
            <a:r>
              <a:rPr lang="en-US"/>
              <a:t>ASK Generate, or ask, questions about the text to deepen understanding. </a:t>
            </a:r>
            <a:endParaRPr/>
          </a:p>
          <a:p>
            <a:pPr indent="-228600" lvl="1" marL="685800" rtl="0" algn="l">
              <a:lnSpc>
                <a:spcPct val="100000"/>
              </a:lnSpc>
              <a:spcBef>
                <a:spcPts val="0"/>
              </a:spcBef>
              <a:spcAft>
                <a:spcPts val="0"/>
              </a:spcAft>
              <a:buClr>
                <a:srgbClr val="373536"/>
              </a:buClr>
              <a:buSzPts val="1200"/>
              <a:buFont typeface="Arial"/>
              <a:buChar char="•"/>
            </a:pPr>
            <a:r>
              <a:rPr lang="en-US"/>
              <a:t>TALK Talk to a partner about the text.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Help students read the whole text independently, in pairs, or as a whole class. Use the First Read notes to help students connect with the text and to monitor comprehension.</a:t>
            </a:r>
            <a:endParaRPr b="0" i="1" sz="1200" u="none" strike="noStrike">
              <a:solidFill>
                <a:srgbClr val="373536"/>
              </a:solidFill>
              <a:latin typeface="Calibri"/>
              <a:ea typeface="Calibri"/>
              <a:cs typeface="Calibri"/>
              <a:sym typeface="Calibri"/>
            </a:endParaRPr>
          </a:p>
        </p:txBody>
      </p:sp>
      <p:sp>
        <p:nvSpPr>
          <p:cNvPr id="370" name="Google Shape;37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THINK ALOUD </a:t>
            </a:r>
            <a:r>
              <a:rPr i="1" lang="en-US"/>
              <a:t>The author wrote that Grandfather is from Portugal and that Haruko is from Japan. These are details. These details make me think of questions to ask the author. For example, I want to ask the author why she included these details. Why does it matter where Grandfather is from</a:t>
            </a:r>
            <a:r>
              <a:rPr i="1" lang="en-US">
                <a:latin typeface="Arial"/>
                <a:ea typeface="Arial"/>
                <a:cs typeface="Arial"/>
                <a:sym typeface="Arial"/>
              </a:rPr>
              <a:t>? </a:t>
            </a:r>
            <a:r>
              <a:rPr i="1" lang="en-US"/>
              <a:t>Why does it matter where Haruko is from</a:t>
            </a:r>
            <a:r>
              <a:rPr i="1" lang="en-US">
                <a:latin typeface="Arial"/>
                <a:ea typeface="Arial"/>
                <a:cs typeface="Arial"/>
                <a:sym typeface="Arial"/>
              </a:rPr>
              <a:t>?</a:t>
            </a:r>
            <a:r>
              <a:rPr i="1" lang="en-US"/>
              <a:t> I wonder if family traditions are related to where families are from.</a:t>
            </a:r>
            <a:endParaRPr i="1" sz="1200" u="none" strike="noStrike">
              <a:solidFill>
                <a:srgbClr val="373536"/>
              </a:solidFill>
              <a:latin typeface="Calibri"/>
              <a:ea typeface="Calibri"/>
              <a:cs typeface="Calibri"/>
              <a:sym typeface="Calibri"/>
            </a:endParaRPr>
          </a:p>
        </p:txBody>
      </p:sp>
      <p:sp>
        <p:nvSpPr>
          <p:cNvPr id="382" name="Google Shape;38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p:txBody>
      </p:sp>
      <p:sp>
        <p:nvSpPr>
          <p:cNvPr id="395" name="Google Shape;39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p:txBody>
      </p:sp>
      <p:sp>
        <p:nvSpPr>
          <p:cNvPr id="408" name="Google Shape;40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THINK ALOUD </a:t>
            </a:r>
            <a:r>
              <a:rPr i="1" lang="en-US"/>
              <a:t>When I ask questions about what I read, I can reread or read on to find the answers. As I read pp. 186–187, I see why it was important to know where Grandfather and Haruko are from. When I reread or read on with questions in mind, I learn more from my reading.</a:t>
            </a:r>
            <a:endParaRPr i="1">
              <a:solidFill>
                <a:srgbClr val="373536"/>
              </a:solidFill>
            </a:endParaRPr>
          </a:p>
        </p:txBody>
      </p:sp>
      <p:sp>
        <p:nvSpPr>
          <p:cNvPr id="421" name="Google Shape;42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give their initial responses to the text. Say: </a:t>
            </a:r>
            <a:r>
              <a:rPr i="1" lang="en-US"/>
              <a:t>What did you think about the text</a:t>
            </a:r>
            <a:r>
              <a:rPr i="1" lang="en-US">
                <a:latin typeface="Arial"/>
                <a:ea typeface="Arial"/>
                <a:cs typeface="Arial"/>
                <a:sym typeface="Arial"/>
              </a:rPr>
              <a:t>?</a:t>
            </a:r>
            <a:r>
              <a:rPr i="1" lang="en-US"/>
              <a:t> Was there anything you liked about it</a:t>
            </a:r>
            <a:r>
              <a:rPr i="1" lang="en-US">
                <a:latin typeface="Arial"/>
                <a:ea typeface="Arial"/>
                <a:cs typeface="Arial"/>
                <a:sym typeface="Arial"/>
              </a:rPr>
              <a:t>?</a:t>
            </a:r>
            <a:r>
              <a:rPr i="1" lang="en-US"/>
              <a:t> Anything you didn’t like</a:t>
            </a:r>
            <a:r>
              <a:rPr i="1" lang="en-US">
                <a:latin typeface="Arial"/>
                <a:ea typeface="Arial"/>
                <a:cs typeface="Arial"/>
                <a:sym typeface="Arial"/>
              </a:rPr>
              <a:t>?</a:t>
            </a:r>
            <a:r>
              <a:rPr lang="en-US">
                <a:latin typeface="Arial"/>
                <a:ea typeface="Arial"/>
                <a:cs typeface="Arial"/>
                <a:sym typeface="Arial"/>
              </a:rPr>
              <a:t> </a:t>
            </a:r>
            <a:endParaRPr>
              <a:latin typeface="Arial"/>
              <a:ea typeface="Arial"/>
              <a:cs typeface="Arial"/>
              <a:sym typeface="Arial"/>
            </a:endParaRPr>
          </a:p>
          <a:p>
            <a:pPr indent="-228600" lvl="1" marL="685800" rtl="0" algn="l">
              <a:lnSpc>
                <a:spcPct val="100000"/>
              </a:lnSpc>
              <a:spcBef>
                <a:spcPts val="0"/>
              </a:spcBef>
              <a:spcAft>
                <a:spcPts val="0"/>
              </a:spcAft>
              <a:buClr>
                <a:srgbClr val="373536"/>
              </a:buClr>
              <a:buSzPts val="1200"/>
              <a:buFont typeface="Arial"/>
              <a:buChar char="•"/>
            </a:pPr>
            <a:r>
              <a:rPr lang="en-US"/>
              <a:t>Talk Encourage students to share their responses by reminding them that there are no right or wrong answers to these questions. Listen to students’ responses and discuss them with the class.</a:t>
            </a:r>
            <a:endParaRPr/>
          </a:p>
          <a:p>
            <a:pPr indent="-228600" lvl="1" marL="685800" rtl="0" algn="l">
              <a:lnSpc>
                <a:spcPct val="100000"/>
              </a:lnSpc>
              <a:spcBef>
                <a:spcPts val="0"/>
              </a:spcBef>
              <a:spcAft>
                <a:spcPts val="0"/>
              </a:spcAft>
              <a:buClr>
                <a:srgbClr val="373536"/>
              </a:buClr>
              <a:buSzPts val="1200"/>
              <a:buFont typeface="Arial"/>
              <a:buChar char="•"/>
            </a:pPr>
            <a:r>
              <a:rPr lang="en-US"/>
              <a:t>Draw Ask students to draw what they thought the story was about.</a:t>
            </a:r>
            <a:endParaRPr b="0" i="0" sz="1200" u="none" strike="noStrike">
              <a:solidFill>
                <a:srgbClr val="373536"/>
              </a:solidFill>
              <a:latin typeface="Calibri"/>
              <a:ea typeface="Calibri"/>
              <a:cs typeface="Calibri"/>
              <a:sym typeface="Calibri"/>
            </a:endParaRPr>
          </a:p>
        </p:txBody>
      </p:sp>
      <p:sp>
        <p:nvSpPr>
          <p:cNvPr id="434" name="Google Shape;43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they can learn or clarify the meanings of words by looking at the other words nearby in the text. This is called using context clues to learn and clarify meanings.</a:t>
            </a:r>
            <a:endParaRPr/>
          </a:p>
          <a:p>
            <a:pPr indent="-228600" lvl="1" marL="685800" rtl="0" algn="l">
              <a:lnSpc>
                <a:spcPct val="100000"/>
              </a:lnSpc>
              <a:spcBef>
                <a:spcPts val="0"/>
              </a:spcBef>
              <a:spcAft>
                <a:spcPts val="0"/>
              </a:spcAft>
              <a:buClr>
                <a:srgbClr val="373536"/>
              </a:buClr>
              <a:buSzPts val="1200"/>
              <a:buFont typeface="Arial"/>
              <a:buChar char="•"/>
            </a:pPr>
            <a:r>
              <a:rPr lang="en-US"/>
              <a:t>READ First read a phrase, sentence, or passage from a text.</a:t>
            </a:r>
            <a:endParaRPr/>
          </a:p>
          <a:p>
            <a:pPr indent="-228600" lvl="1" marL="685800" rtl="0" algn="l">
              <a:lnSpc>
                <a:spcPct val="100000"/>
              </a:lnSpc>
              <a:spcBef>
                <a:spcPts val="0"/>
              </a:spcBef>
              <a:spcAft>
                <a:spcPts val="0"/>
              </a:spcAft>
              <a:buClr>
                <a:srgbClr val="373536"/>
              </a:buClr>
              <a:buSzPts val="1200"/>
              <a:buFont typeface="Arial"/>
              <a:buChar char="•"/>
            </a:pPr>
            <a:r>
              <a:rPr lang="en-US"/>
              <a:t>ASK Then ask yourself if there are any words you do not know.</a:t>
            </a:r>
            <a:endParaRPr/>
          </a:p>
          <a:p>
            <a:pPr indent="-228600" lvl="1" marL="685800" rtl="0" algn="l">
              <a:lnSpc>
                <a:spcPct val="100000"/>
              </a:lnSpc>
              <a:spcBef>
                <a:spcPts val="0"/>
              </a:spcBef>
              <a:spcAft>
                <a:spcPts val="0"/>
              </a:spcAft>
              <a:buClr>
                <a:srgbClr val="373536"/>
              </a:buClr>
              <a:buSzPts val="1200"/>
              <a:buFont typeface="Arial"/>
              <a:buChar char="•"/>
            </a:pPr>
            <a:r>
              <a:rPr lang="en-US"/>
              <a:t>THINK If there is a word you do not know, think about what the other words in the sentence or passage mean. By using the meanings of words you already know, you may be able to learn and clarify the meanings of words that you do not know.</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p. 188 in the Student Interactive. Go over the four vocabulary words, reviewing their meanings as necessary. Write a simple sentence frame with a blank for the vocabulary word shared on the board. Have students identify the correct vocabulary word to fill in the blank. Then have them do the same with the two sentences on p. 188.</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practice developing vocabulary by completing the activity on p. 188 in the Student Interactive.</a:t>
            </a:r>
            <a:endParaRPr b="0" i="0" sz="1200" u="none" strike="noStrike">
              <a:solidFill>
                <a:srgbClr val="373536"/>
              </a:solidFill>
              <a:latin typeface="Calibri"/>
              <a:ea typeface="Calibri"/>
              <a:cs typeface="Calibri"/>
              <a:sym typeface="Calibri"/>
            </a:endParaRPr>
          </a:p>
        </p:txBody>
      </p:sp>
      <p:sp>
        <p:nvSpPr>
          <p:cNvPr id="446" name="Google Shape;446;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complete the Check for Understanding on p. 189 of the Student Interactive.</a:t>
            </a:r>
            <a:endParaRPr sz="1200">
              <a:latin typeface="Calibri"/>
              <a:ea typeface="Calibri"/>
              <a:cs typeface="Calibri"/>
              <a:sym typeface="Calibri"/>
            </a:endParaRPr>
          </a:p>
        </p:txBody>
      </p:sp>
      <p:sp>
        <p:nvSpPr>
          <p:cNvPr id="459" name="Google Shape;45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Authors edit their work to correct the spelling of high-frequency words and words with spelling patterns and rules.</a:t>
            </a:r>
            <a:endParaRPr/>
          </a:p>
          <a:p>
            <a:pPr indent="-228600" lvl="0" marL="228600" rtl="0" algn="l">
              <a:lnSpc>
                <a:spcPct val="100000"/>
              </a:lnSpc>
              <a:spcBef>
                <a:spcPts val="0"/>
              </a:spcBef>
              <a:spcAft>
                <a:spcPts val="0"/>
              </a:spcAft>
              <a:buSzPts val="1200"/>
              <a:buFont typeface="Calibri"/>
              <a:buAutoNum type="arabicPeriod"/>
            </a:pPr>
            <a:r>
              <a:rPr lang="en-US"/>
              <a:t>Copy a sentence from a stack book on the board or flipchart. Change some of the words with spelling patterns or rules students are familiar with or high-frequency words they know so the words are spelled incorrectly. Say: </a:t>
            </a:r>
            <a:r>
              <a:rPr i="1" lang="en-US"/>
              <a:t>Today we are going to edit our books to make sure every word is spelled correctly. Let’s practice editing this sentence. We will read the sentence together. Then we will check each word to see if it needs to be edited, or changed.</a:t>
            </a:r>
            <a:endParaRPr/>
          </a:p>
          <a:p>
            <a:pPr indent="-228600" lvl="0" marL="228600" rtl="0" algn="l">
              <a:lnSpc>
                <a:spcPct val="100000"/>
              </a:lnSpc>
              <a:spcBef>
                <a:spcPts val="0"/>
              </a:spcBef>
              <a:spcAft>
                <a:spcPts val="0"/>
              </a:spcAft>
              <a:buSzPts val="1200"/>
              <a:buFont typeface="Calibri"/>
              <a:buAutoNum type="arabicPeriod"/>
            </a:pPr>
            <a:r>
              <a:rPr lang="en-US"/>
              <a:t>Work with students to identify the words that are spelled incorrectly. Cross out the word and write the correct word above it. Repeat with additional sentences until your class shows understanding. If students need help identifying words that are spelled incorrectly or editing the words, review spelling patterns and rules or high frequency words students have learned</a:t>
            </a:r>
            <a:r>
              <a:rPr i="1" lang="en-US"/>
              <a:t>.</a:t>
            </a:r>
            <a:endParaRPr/>
          </a:p>
          <a:p>
            <a:pPr indent="-228600" lvl="0" marL="228600" rtl="0" algn="l">
              <a:lnSpc>
                <a:spcPct val="100000"/>
              </a:lnSpc>
              <a:spcBef>
                <a:spcPts val="0"/>
              </a:spcBef>
              <a:spcAft>
                <a:spcPts val="0"/>
              </a:spcAft>
              <a:buSzPts val="1200"/>
              <a:buFont typeface="Calibri"/>
              <a:buAutoNum type="arabicPeriod"/>
            </a:pPr>
            <a:r>
              <a:rPr lang="en-US"/>
              <a:t>Have students complete the My Turn activity on p. 198 of the Student Interactive.</a:t>
            </a:r>
            <a:endParaRPr b="0" i="1" sz="1200" u="none" strike="noStrike">
              <a:solidFill>
                <a:srgbClr val="373536"/>
              </a:solidFill>
              <a:latin typeface="Calibri"/>
              <a:ea typeface="Calibri"/>
              <a:cs typeface="Calibri"/>
              <a:sym typeface="Calibri"/>
            </a:endParaRPr>
          </a:p>
        </p:txBody>
      </p:sp>
      <p:sp>
        <p:nvSpPr>
          <p:cNvPr id="472" name="Google Shape;47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edit their narratives to make sure all words are spelled correctly. Refer them to digital resources if they are not sure how to spell a word.</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b="1" lang="en-US"/>
              <a:t>Modeled</a:t>
            </a:r>
            <a:r>
              <a:rPr lang="en-US"/>
              <a:t> - Go back to the student’s writing and model editing spelling errors.</a:t>
            </a:r>
            <a:endParaRPr/>
          </a:p>
          <a:p>
            <a:pPr indent="-228600" lvl="1" marL="685800" rtl="0" algn="l">
              <a:lnSpc>
                <a:spcPct val="100000"/>
              </a:lnSpc>
              <a:spcBef>
                <a:spcPts val="0"/>
              </a:spcBef>
              <a:spcAft>
                <a:spcPts val="0"/>
              </a:spcAft>
              <a:buSzPts val="1200"/>
              <a:buFont typeface="Arial"/>
              <a:buChar char="•"/>
            </a:pPr>
            <a:r>
              <a:rPr b="1" lang="en-US"/>
              <a:t>Shared </a:t>
            </a:r>
            <a:r>
              <a:rPr lang="en-US"/>
              <a:t>- Have students identify any spelling errors in their writing.</a:t>
            </a:r>
            <a:endParaRPr/>
          </a:p>
          <a:p>
            <a:pPr indent="-228600" lvl="1" marL="685800" rtl="0" algn="l">
              <a:lnSpc>
                <a:spcPct val="100000"/>
              </a:lnSpc>
              <a:spcBef>
                <a:spcPts val="0"/>
              </a:spcBef>
              <a:spcAft>
                <a:spcPts val="0"/>
              </a:spcAft>
              <a:buSzPts val="1200"/>
              <a:buFont typeface="Arial"/>
              <a:buChar char="•"/>
            </a:pPr>
            <a:r>
              <a:rPr b="1" lang="en-US"/>
              <a:t>Guided </a:t>
            </a:r>
            <a:r>
              <a:rPr lang="en-US"/>
              <a:t>- Use a stack text to provide explicit instruction about how to edit spelling errors.</a:t>
            </a:r>
            <a:endParaRPr/>
          </a:p>
          <a:p>
            <a:pPr indent="-228600" lvl="0" marL="228600" rtl="0" algn="l">
              <a:lnSpc>
                <a:spcPct val="100000"/>
              </a:lnSpc>
              <a:spcBef>
                <a:spcPts val="0"/>
              </a:spcBef>
              <a:spcAft>
                <a:spcPts val="0"/>
              </a:spcAft>
              <a:buSzPts val="1200"/>
              <a:buFont typeface="Calibri"/>
              <a:buAutoNum type="arabicPeriod"/>
            </a:pPr>
            <a:r>
              <a:rPr lang="en-US"/>
              <a:t>Then have them continue writing and editing the narrative they will be sharing on Celebration Day.</a:t>
            </a:r>
            <a:endParaRPr/>
          </a:p>
          <a:p>
            <a:pPr indent="-228600" lvl="0" marL="228600" rtl="0" algn="l">
              <a:lnSpc>
                <a:spcPct val="100000"/>
              </a:lnSpc>
              <a:spcBef>
                <a:spcPts val="0"/>
              </a:spcBef>
              <a:spcAft>
                <a:spcPts val="0"/>
              </a:spcAft>
              <a:buSzPts val="1200"/>
              <a:buFont typeface="Calibri"/>
              <a:buAutoNum type="arabicPeriod"/>
            </a:pPr>
            <a:r>
              <a:rPr lang="en-US"/>
              <a:t>Call on a few students to show their revisions to the class, especially those demonstrating the ability to spell words correctly. Prompt students to explain why it is important to revise books.</a:t>
            </a:r>
            <a:endParaRPr/>
          </a:p>
        </p:txBody>
      </p:sp>
      <p:sp>
        <p:nvSpPr>
          <p:cNvPr id="485" name="Google Shape;48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that short</a:t>
            </a:r>
            <a:r>
              <a:rPr i="1" lang="en-US"/>
              <a:t> e</a:t>
            </a:r>
            <a:r>
              <a:rPr lang="en-US"/>
              <a:t> is often spelled with the letter e in words with three letters. Explain that this is the CVC, or consonant-vowel-consonant, pattern. Explain that knowing this pattern helps them read and spell words because words with this pattern usually have a short vowel sound. </a:t>
            </a:r>
            <a:endParaRPr/>
          </a:p>
          <a:p>
            <a:pPr indent="-228600" lvl="0" marL="228600" rtl="0" algn="l">
              <a:lnSpc>
                <a:spcPct val="100000"/>
              </a:lnSpc>
              <a:spcBef>
                <a:spcPts val="0"/>
              </a:spcBef>
              <a:spcAft>
                <a:spcPts val="0"/>
              </a:spcAft>
              <a:buSzPts val="1200"/>
              <a:buFont typeface="Calibri"/>
              <a:buAutoNum type="arabicPeriod"/>
            </a:pPr>
            <a:r>
              <a:rPr lang="en-US"/>
              <a:t>Write or display these words with CVC short e: pet, men, led. Say each word aloud and point out the short e sound in each word. </a:t>
            </a:r>
            <a:endParaRPr/>
          </a:p>
          <a:p>
            <a:pPr indent="-228600" lvl="0" marL="228600" rtl="0" algn="l">
              <a:lnSpc>
                <a:spcPct val="100000"/>
              </a:lnSpc>
              <a:spcBef>
                <a:spcPts val="0"/>
              </a:spcBef>
              <a:spcAft>
                <a:spcPts val="0"/>
              </a:spcAft>
              <a:buSzPts val="1200"/>
              <a:buFont typeface="Calibri"/>
              <a:buAutoNum type="arabicPeriod"/>
            </a:pPr>
            <a:r>
              <a:rPr lang="en-US"/>
              <a:t>Have students complete p. 194 in the Student Interactive.</a:t>
            </a:r>
            <a:endParaRPr b="0" i="0" sz="1800" u="none" strike="noStrike">
              <a:solidFill>
                <a:srgbClr val="000000"/>
              </a:solidFill>
              <a:latin typeface="Calibri"/>
              <a:ea typeface="Calibri"/>
              <a:cs typeface="Calibri"/>
              <a:sym typeface="Calibri"/>
            </a:endParaRPr>
          </a:p>
        </p:txBody>
      </p:sp>
      <p:sp>
        <p:nvSpPr>
          <p:cNvPr id="498" name="Google Shape;49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question words are words that we use to ask people questions so that we can gain information. </a:t>
            </a:r>
            <a:endParaRPr/>
          </a:p>
          <a:p>
            <a:pPr indent="-228600" lvl="0" marL="228600" rtl="0" algn="l">
              <a:lnSpc>
                <a:spcPct val="100000"/>
              </a:lnSpc>
              <a:spcBef>
                <a:spcPts val="0"/>
              </a:spcBef>
              <a:spcAft>
                <a:spcPts val="0"/>
              </a:spcAft>
              <a:buSzPts val="1200"/>
              <a:buFont typeface="Calibri"/>
              <a:buAutoNum type="arabicPeriod"/>
            </a:pPr>
            <a:r>
              <a:rPr lang="en-US"/>
              <a:t>Model for students how to ask questions with the words why and how. Ask: </a:t>
            </a:r>
            <a:r>
              <a:rPr i="1" lang="en-US"/>
              <a:t>How are you today</a:t>
            </a:r>
            <a:r>
              <a:rPr i="1" lang="en-US">
                <a:latin typeface="Arial"/>
                <a:ea typeface="Arial"/>
                <a:cs typeface="Arial"/>
                <a:sym typeface="Arial"/>
              </a:rPr>
              <a:t>?</a:t>
            </a:r>
            <a:r>
              <a:rPr i="1" lang="en-US"/>
              <a:t> </a:t>
            </a:r>
            <a:r>
              <a:rPr lang="en-US"/>
              <a:t>Listen to students’ answers to the question. Then ask: </a:t>
            </a:r>
            <a:r>
              <a:rPr i="1" lang="en-US"/>
              <a:t>Why is learning good</a:t>
            </a:r>
            <a:r>
              <a:rPr i="1" lang="en-US">
                <a:latin typeface="Arial"/>
                <a:ea typeface="Arial"/>
                <a:cs typeface="Arial"/>
                <a:sym typeface="Arial"/>
              </a:rPr>
              <a:t>?</a:t>
            </a:r>
            <a:r>
              <a:rPr i="1" lang="en-US"/>
              <a:t> </a:t>
            </a:r>
            <a:r>
              <a:rPr lang="en-US"/>
              <a:t>Listen to students’ answers. </a:t>
            </a:r>
            <a:endParaRPr/>
          </a:p>
          <a:p>
            <a:pPr indent="-228600" lvl="0" marL="228600" rtl="0" algn="l">
              <a:lnSpc>
                <a:spcPct val="100000"/>
              </a:lnSpc>
              <a:spcBef>
                <a:spcPts val="0"/>
              </a:spcBef>
              <a:spcAft>
                <a:spcPts val="0"/>
              </a:spcAft>
              <a:buSzPts val="1200"/>
              <a:buFont typeface="Calibri"/>
              <a:buAutoNum type="arabicPeriod"/>
            </a:pPr>
            <a:r>
              <a:rPr lang="en-US"/>
              <a:t>Pair students, or have them form small groups. Have students ask their partners or group members how and why questions and answer them in turn. If students are comfortable using these question words, encourage them to use additional ones, such as when.</a:t>
            </a:r>
            <a:endParaRPr b="0" i="0" sz="1200" u="none" strike="noStrike">
              <a:solidFill>
                <a:srgbClr val="000000"/>
              </a:solidFill>
              <a:latin typeface="Calibri"/>
              <a:ea typeface="Calibri"/>
              <a:cs typeface="Calibri"/>
              <a:sym typeface="Calibri"/>
            </a:endParaRPr>
          </a:p>
        </p:txBody>
      </p:sp>
      <p:sp>
        <p:nvSpPr>
          <p:cNvPr id="511" name="Google Shape;51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Display the net Picture Card. </a:t>
            </a:r>
            <a:r>
              <a:rPr i="1" lang="en-US"/>
              <a:t>This is a picture of a net. Listen carefully as I say some words: net, bet, met. What can you tell me about these words</a:t>
            </a:r>
            <a:r>
              <a:rPr i="1" lang="en-US">
                <a:latin typeface="Arial"/>
                <a:ea typeface="Arial"/>
                <a:cs typeface="Arial"/>
                <a:sym typeface="Arial"/>
              </a:rPr>
              <a:t>?</a:t>
            </a:r>
            <a:r>
              <a:rPr i="1" lang="en-US"/>
              <a:t> </a:t>
            </a:r>
            <a:r>
              <a:rPr lang="en-US"/>
              <a:t>Students should say they rhyme. </a:t>
            </a:r>
            <a:r>
              <a:rPr i="1" lang="en-US"/>
              <a:t>How do you know they rhyme</a:t>
            </a:r>
            <a:r>
              <a:rPr i="1" lang="en-US">
                <a:latin typeface="Arial"/>
                <a:ea typeface="Arial"/>
                <a:cs typeface="Arial"/>
                <a:sym typeface="Arial"/>
              </a:rPr>
              <a:t>? </a:t>
            </a:r>
            <a:r>
              <a:rPr lang="en-US"/>
              <a:t>Students should say that the words have the same middle and ending sounds but different beginning sounds.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Hold up the jet Picture Card. </a:t>
            </a:r>
            <a:r>
              <a:rPr i="1" lang="en-US"/>
              <a:t>Listen carefully as I say this word: /j/ /e/ /t/. Does jet have the same middle and ending sounds as net, bet, and met</a:t>
            </a:r>
            <a:r>
              <a:rPr i="1" lang="en-US">
                <a:latin typeface="Arial"/>
                <a:ea typeface="Arial"/>
                <a:cs typeface="Arial"/>
                <a:sym typeface="Arial"/>
              </a:rPr>
              <a:t>?</a:t>
            </a:r>
            <a:r>
              <a:rPr i="1" lang="en-US"/>
              <a:t> </a:t>
            </a:r>
            <a:r>
              <a:rPr lang="en-US"/>
              <a:t>Students should say yes.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Display the pen Picture Card and say the word pen. Ask a student to repeat the word and tell you one word that rhymes with it. Repeat the activity three more times, so you have at least four rhyming words. Answers may include: Ben, den, Jen, Ken, men, hen.</a:t>
            </a:r>
            <a:endParaRPr i="1" sz="1200">
              <a:solidFill>
                <a:srgbClr val="373536"/>
              </a:solidFill>
              <a:latin typeface="Calibri"/>
              <a:ea typeface="Calibri"/>
              <a:cs typeface="Calibri"/>
              <a:sym typeface="Calibri"/>
            </a:endParaRPr>
          </a:p>
        </p:txBody>
      </p:sp>
      <p:sp>
        <p:nvSpPr>
          <p:cNvPr id="534" name="Google Shape;53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word fed on the board. </a:t>
            </a:r>
            <a:r>
              <a:rPr i="1" lang="en-US"/>
              <a:t>This is the word fed. I hear the sounds /f/ /e/ /d/ in the word fed. We have learned all these sounds before. What sounds do we hear in the word fed</a:t>
            </a:r>
            <a:r>
              <a:rPr i="1" lang="en-US">
                <a:latin typeface="Arial"/>
                <a:ea typeface="Arial"/>
                <a:cs typeface="Arial"/>
                <a:sym typeface="Arial"/>
              </a:rPr>
              <a:t>?</a:t>
            </a:r>
            <a:r>
              <a:rPr lang="en-US"/>
              <a:t> Students should say /f/ /e/ /d/. Have students identify the letter that spells each sound. Continue with the word vet.</a:t>
            </a:r>
            <a:endParaRPr/>
          </a:p>
          <a:p>
            <a:pPr indent="-228600" lvl="0" marL="228600" rtl="0" algn="l">
              <a:lnSpc>
                <a:spcPct val="100000"/>
              </a:lnSpc>
              <a:spcBef>
                <a:spcPts val="0"/>
              </a:spcBef>
              <a:spcAft>
                <a:spcPts val="0"/>
              </a:spcAft>
              <a:buSzPts val="1200"/>
              <a:buFont typeface="Calibri"/>
              <a:buAutoNum type="arabicPeriod"/>
            </a:pPr>
            <a:r>
              <a:rPr lang="en-US"/>
              <a:t>Write the word led on the board. </a:t>
            </a:r>
            <a:r>
              <a:rPr i="1" lang="en-US"/>
              <a:t>Let's identify the letter sounds and read this word together</a:t>
            </a:r>
            <a:r>
              <a:rPr lang="en-US"/>
              <a:t>. Point to each letter and ask students to say the sound the letter spells. </a:t>
            </a:r>
            <a:r>
              <a:rPr i="1" lang="en-US" u="none"/>
              <a:t>Now let's blend the sounds together: /l/ /e/ /d/, led</a:t>
            </a:r>
            <a:r>
              <a:rPr lang="en-US"/>
              <a:t>. Continue the activity with fin, end, vest, and den.</a:t>
            </a:r>
            <a:endParaRPr/>
          </a:p>
          <a:p>
            <a:pPr indent="-228600" lvl="0" marL="228600" rtl="0" algn="l">
              <a:lnSpc>
                <a:spcPct val="100000"/>
              </a:lnSpc>
              <a:spcBef>
                <a:spcPts val="0"/>
              </a:spcBef>
              <a:spcAft>
                <a:spcPts val="0"/>
              </a:spcAft>
              <a:buSzPts val="1200"/>
              <a:buFont typeface="Calibri"/>
              <a:buAutoNum type="arabicPeriod"/>
            </a:pPr>
            <a:r>
              <a:rPr lang="en-US"/>
              <a:t>Have students turn to p. 168 in the Student Interactive and take turns reading with a partner.</a:t>
            </a:r>
            <a:endParaRPr b="1" i="1" sz="1200">
              <a:latin typeface="Calibri"/>
              <a:ea typeface="Calibri"/>
              <a:cs typeface="Calibri"/>
              <a:sym typeface="Calibri"/>
            </a:endParaRPr>
          </a:p>
        </p:txBody>
      </p:sp>
      <p:sp>
        <p:nvSpPr>
          <p:cNvPr id="547" name="Google Shape;54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Clr>
                <a:srgbClr val="000000"/>
              </a:buClr>
              <a:buSzPts val="1200"/>
              <a:buFont typeface="Calibri"/>
              <a:buAutoNum type="arabicPeriod"/>
            </a:pPr>
            <a:r>
              <a:rPr lang="en-US"/>
              <a:t>Say: </a:t>
            </a:r>
            <a:r>
              <a:rPr i="1" lang="en-US"/>
              <a:t>Today we will practice reading the high-frequency words want, every, and please</a:t>
            </a:r>
            <a:r>
              <a:rPr lang="en-US"/>
              <a:t>. Have students read the words at the top of p. 169 in the Student Interactive with you: want, every, please.</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look at the words at the top of p. 169. Say: </a:t>
            </a:r>
            <a:r>
              <a:rPr i="1" lang="en-US"/>
              <a:t>I will read a word, and I want you to point to it. Then we will read the word together</a:t>
            </a:r>
            <a:r>
              <a:rPr lang="en-US"/>
              <a:t>. Read want, and have students point to it. </a:t>
            </a:r>
            <a:r>
              <a:rPr i="1" lang="en-US"/>
              <a:t>Now let’s read the word together: want</a:t>
            </a:r>
            <a:r>
              <a:rPr lang="en-US"/>
              <a:t>. Repeat with the other words. Ask students to use each word in a sentence.</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read the sentences on p. 169 with you. Ask students to underline the words want, every, and please in the sentences. Then have students read the sentences with a partner.</a:t>
            </a:r>
            <a:endParaRPr/>
          </a:p>
        </p:txBody>
      </p:sp>
      <p:sp>
        <p:nvSpPr>
          <p:cNvPr id="567" name="Google Shape;567;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to students that many stories have a theme, or a big idea or meaning. The theme is the lesson or idea the author is trying to tell. Readers can figure out the theme by discussing topics and important details in the story and by thinking about their own experiences.</a:t>
            </a:r>
            <a:endParaRPr/>
          </a:p>
          <a:p>
            <a:pPr indent="-228600" lvl="1" marL="685800" rtl="0" algn="l">
              <a:lnSpc>
                <a:spcPct val="100000"/>
              </a:lnSpc>
              <a:spcBef>
                <a:spcPts val="0"/>
              </a:spcBef>
              <a:spcAft>
                <a:spcPts val="0"/>
              </a:spcAft>
              <a:buClr>
                <a:srgbClr val="373536"/>
              </a:buClr>
              <a:buSzPts val="1200"/>
              <a:buFont typeface="Arial"/>
              <a:buChar char="•"/>
            </a:pPr>
            <a:r>
              <a:rPr lang="en-US"/>
              <a:t>What is the story all about</a:t>
            </a:r>
            <a:r>
              <a:rPr lang="en-US">
                <a:latin typeface="Arial"/>
                <a:ea typeface="Arial"/>
                <a:cs typeface="Arial"/>
                <a:sym typeface="Arial"/>
              </a:rPr>
              <a:t>?</a:t>
            </a:r>
            <a:endParaRPr>
              <a:latin typeface="Arial"/>
              <a:ea typeface="Arial"/>
              <a:cs typeface="Arial"/>
              <a:sym typeface="Arial"/>
            </a:endParaRPr>
          </a:p>
          <a:p>
            <a:pPr indent="-228600" lvl="1" marL="685800" rtl="0" algn="l">
              <a:lnSpc>
                <a:spcPct val="100000"/>
              </a:lnSpc>
              <a:spcBef>
                <a:spcPts val="0"/>
              </a:spcBef>
              <a:spcAft>
                <a:spcPts val="0"/>
              </a:spcAft>
              <a:buClr>
                <a:srgbClr val="373536"/>
              </a:buClr>
              <a:buSzPts val="1200"/>
              <a:buFont typeface="Arial"/>
              <a:buChar char="•"/>
            </a:pPr>
            <a:r>
              <a:rPr lang="en-US"/>
              <a:t>What do the characters do</a:t>
            </a:r>
            <a:r>
              <a:rPr lang="en-US">
                <a:latin typeface="Arial"/>
                <a:ea typeface="Arial"/>
                <a:cs typeface="Arial"/>
                <a:sym typeface="Arial"/>
              </a:rPr>
              <a:t>?</a:t>
            </a:r>
            <a:r>
              <a:rPr lang="en-US"/>
              <a:t> What do they learn</a:t>
            </a:r>
            <a:r>
              <a:rPr lang="en-US">
                <a:latin typeface="Arial"/>
                <a:ea typeface="Arial"/>
                <a:cs typeface="Arial"/>
                <a:sym typeface="Arial"/>
              </a:rPr>
              <a:t>?</a:t>
            </a:r>
            <a:endParaRPr>
              <a:latin typeface="Arial"/>
              <a:ea typeface="Arial"/>
              <a:cs typeface="Arial"/>
              <a:sym typeface="Arial"/>
            </a:endParaRPr>
          </a:p>
          <a:p>
            <a:pPr indent="-228600" lvl="1" marL="685800" rtl="0" algn="l">
              <a:lnSpc>
                <a:spcPct val="100000"/>
              </a:lnSpc>
              <a:spcBef>
                <a:spcPts val="0"/>
              </a:spcBef>
              <a:spcAft>
                <a:spcPts val="0"/>
              </a:spcAft>
              <a:buClr>
                <a:srgbClr val="373536"/>
              </a:buClr>
              <a:buSzPts val="1200"/>
              <a:buFont typeface="Arial"/>
              <a:buChar char="•"/>
            </a:pPr>
            <a:r>
              <a:rPr lang="en-US"/>
              <a:t>How do your own experiences help you understand the story</a:t>
            </a:r>
            <a:r>
              <a:rPr lang="en-US">
                <a:latin typeface="Arial"/>
                <a:ea typeface="Arial"/>
                <a:cs typeface="Arial"/>
                <a:sym typeface="Arial"/>
              </a:rPr>
              <a:t>?</a:t>
            </a:r>
            <a:endParaRPr>
              <a:latin typeface="Arial"/>
              <a:ea typeface="Arial"/>
              <a:cs typeface="Arial"/>
              <a:sym typeface="Arial"/>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Explain that using text evidence to determine the theme can help readers better understand a story. It can also help readers understand what the story means to them.</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thinking about details to figure out the theme. Say: </a:t>
            </a:r>
            <a:r>
              <a:rPr i="1" lang="en-US"/>
              <a:t>I want to figure out the big idea of Tempura, Tempera. I start by thinking about the topic, or what the story is all about. The story is about a girl who goes to a friend’s house for dinner. Next, I think about what the characters do. They eat food together and talk about where the food comes from. One time I went to a friend’s house to celebrate the Fourth of July. It was fun to see how our families’ traditions are alike and different. I think the theme of this story is that we can share traditions even though our families are different. Maybe we share more than we think we do!</a:t>
            </a:r>
            <a:endParaRPr i="1" sz="1200">
              <a:latin typeface="Calibri"/>
              <a:ea typeface="Calibri"/>
              <a:cs typeface="Calibri"/>
              <a:sym typeface="Calibri"/>
            </a:endParaRPr>
          </a:p>
        </p:txBody>
      </p:sp>
      <p:sp>
        <p:nvSpPr>
          <p:cNvPr id="580" name="Google Shape;580;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will add sounds to words to make new words. Display the up Picture Card. </a:t>
            </a:r>
            <a:r>
              <a:rPr i="1" lang="en-US"/>
              <a:t>This picture shows the meaning of the word up. Say the word with me: up. Now listen as I add the sound /k/ to the beginning of up: /k/ -up. What is the new word</a:t>
            </a:r>
            <a:r>
              <a:rPr i="1" lang="en-US">
                <a:latin typeface="Arial"/>
                <a:ea typeface="Arial"/>
                <a:cs typeface="Arial"/>
                <a:sym typeface="Arial"/>
              </a:rPr>
              <a:t>?</a:t>
            </a:r>
            <a:r>
              <a:rPr i="1" lang="en-US"/>
              <a:t> </a:t>
            </a:r>
            <a:r>
              <a:rPr lang="en-US"/>
              <a:t>(cup)</a:t>
            </a:r>
            <a:endParaRPr/>
          </a:p>
          <a:p>
            <a:pPr indent="-256032" lvl="0" marL="256032" rtl="0" algn="l">
              <a:lnSpc>
                <a:spcPct val="100000"/>
              </a:lnSpc>
              <a:spcBef>
                <a:spcPts val="0"/>
              </a:spcBef>
              <a:spcAft>
                <a:spcPts val="0"/>
              </a:spcAft>
              <a:buSzPts val="1200"/>
              <a:buFont typeface="Calibri"/>
              <a:buAutoNum type="arabicPeriod"/>
            </a:pPr>
            <a:r>
              <a:rPr lang="en-US"/>
              <a:t>Say the word at. </a:t>
            </a:r>
            <a:r>
              <a:rPr i="1" lang="en-US"/>
              <a:t>Now say the word with me: at. Let's try adding different sounds to the beginning of this word. We'll begin with the sound /h/. Say the new word with me: /h/ -at, hat. What other sounds can we add to the beginning of the word at</a:t>
            </a:r>
            <a:r>
              <a:rPr i="1" lang="en-US">
                <a:latin typeface="Arial"/>
                <a:ea typeface="Arial"/>
                <a:cs typeface="Arial"/>
                <a:sym typeface="Arial"/>
              </a:rPr>
              <a:t>?</a:t>
            </a:r>
            <a:r>
              <a:rPr i="1" lang="en-US"/>
              <a:t> </a:t>
            </a:r>
            <a:r>
              <a:rPr lang="en-US"/>
              <a:t>Possible sounds include /b/, /k/, /m/, /p/, /r/, /s/, and /v/.</a:t>
            </a:r>
            <a:endParaRPr i="1" sz="1200">
              <a:latin typeface="Calibri"/>
              <a:ea typeface="Calibri"/>
              <a:cs typeface="Calibri"/>
              <a:sym typeface="Calibri"/>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look at pp. 186–187 and underline words that suggest what the story’s theme is. DOK 3</a:t>
            </a:r>
            <a:endParaRPr i="0" sz="1200">
              <a:latin typeface="Calibri"/>
              <a:ea typeface="Calibri"/>
              <a:cs typeface="Calibri"/>
              <a:sym typeface="Calibri"/>
            </a:endParaRPr>
          </a:p>
        </p:txBody>
      </p:sp>
      <p:sp>
        <p:nvSpPr>
          <p:cNvPr id="592" name="Google Shape;592;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use the strategies for determining theme.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the My Turn activity on p. 190 of the Student Interactive.</a:t>
            </a:r>
            <a:endParaRPr/>
          </a:p>
        </p:txBody>
      </p:sp>
      <p:sp>
        <p:nvSpPr>
          <p:cNvPr id="605" name="Google Shape;605;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to students that authors use pictures to help show what their texts mean. </a:t>
            </a:r>
            <a:endParaRPr/>
          </a:p>
          <a:p>
            <a:pPr indent="0" lvl="0" marL="576072" rtl="0" algn="l">
              <a:lnSpc>
                <a:spcPct val="100000"/>
              </a:lnSpc>
              <a:spcBef>
                <a:spcPts val="0"/>
              </a:spcBef>
              <a:spcAft>
                <a:spcPts val="0"/>
              </a:spcAft>
              <a:buSzPts val="1400"/>
              <a:buNone/>
            </a:pPr>
            <a:r>
              <a:rPr lang="en-US"/>
              <a:t>      •     Authors choose pictures or images that are closely related to what happens in the text. Readers can look at these images to   better understand the text. </a:t>
            </a:r>
            <a:endParaRPr/>
          </a:p>
          <a:p>
            <a:pPr indent="0" lvl="0" marL="576072" rtl="0" algn="l">
              <a:lnSpc>
                <a:spcPct val="100000"/>
              </a:lnSpc>
              <a:spcBef>
                <a:spcPts val="0"/>
              </a:spcBef>
              <a:spcAft>
                <a:spcPts val="0"/>
              </a:spcAft>
              <a:buSzPts val="1400"/>
              <a:buNone/>
            </a:pPr>
            <a:r>
              <a:rPr lang="en-US"/>
              <a:t>      •     Authors also use graphic features to add information about a topic.</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look at the picture on p. 179 of the Student Interactive. </a:t>
            </a:r>
            <a:r>
              <a:rPr i="1" lang="en-US"/>
              <a:t>I ask myself what this picture has to do with the story. It shows a family eating dinner together. They are enjoying a tradition together. Because this picture is the first part of the story, it helps me guess what the story will be about before I read it</a:t>
            </a:r>
            <a:r>
              <a:rPr lang="en-US"/>
              <a:t>. Ask students to look at another picture and talk about what it tells them about the text.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195 in the Student Interactive.</a:t>
            </a:r>
            <a:endParaRPr i="1"/>
          </a:p>
        </p:txBody>
      </p:sp>
      <p:sp>
        <p:nvSpPr>
          <p:cNvPr id="618" name="Google Shape;61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Display the numerals 1 and 2. </a:t>
            </a:r>
            <a:endParaRPr/>
          </a:p>
          <a:p>
            <a:pPr indent="-228600" lvl="0" marL="228600" rtl="0" algn="l">
              <a:lnSpc>
                <a:spcPct val="100000"/>
              </a:lnSpc>
              <a:spcBef>
                <a:spcPts val="0"/>
              </a:spcBef>
              <a:spcAft>
                <a:spcPts val="0"/>
              </a:spcAft>
              <a:buSzPts val="1200"/>
              <a:buFont typeface="Calibri"/>
              <a:buAutoNum type="arabicPeriod"/>
            </a:pPr>
            <a:r>
              <a:rPr lang="en-US"/>
              <a:t>Write the following sentence on the board: There is 1 apple. </a:t>
            </a:r>
            <a:r>
              <a:rPr i="1" lang="en-US"/>
              <a:t>How many apples are there</a:t>
            </a:r>
            <a:r>
              <a:rPr i="1" lang="en-US">
                <a:latin typeface="Arial"/>
                <a:ea typeface="Arial"/>
                <a:cs typeface="Arial"/>
                <a:sym typeface="Arial"/>
              </a:rPr>
              <a:t>?</a:t>
            </a:r>
            <a:r>
              <a:rPr i="1" lang="en-US"/>
              <a:t> Show me with your fingers</a:t>
            </a:r>
            <a:r>
              <a:rPr lang="en-US"/>
              <a:t>. Model writing the numeral 1. Have students practice writing the number on the surface of their desk. </a:t>
            </a:r>
            <a:endParaRPr/>
          </a:p>
          <a:p>
            <a:pPr indent="-228600" lvl="0" marL="228600" rtl="0" algn="l">
              <a:lnSpc>
                <a:spcPct val="100000"/>
              </a:lnSpc>
              <a:spcBef>
                <a:spcPts val="0"/>
              </a:spcBef>
              <a:spcAft>
                <a:spcPts val="0"/>
              </a:spcAft>
              <a:buSzPts val="1200"/>
              <a:buFont typeface="Calibri"/>
              <a:buAutoNum type="arabicPeriod"/>
            </a:pPr>
            <a:r>
              <a:rPr lang="en-US"/>
              <a:t>Write the following sentence on the board: There are 2 pigs. </a:t>
            </a:r>
            <a:r>
              <a:rPr i="1" lang="en-US"/>
              <a:t>How many pigs are there</a:t>
            </a:r>
            <a:r>
              <a:rPr i="1" lang="en-US">
                <a:latin typeface="Arial"/>
                <a:ea typeface="Arial"/>
                <a:cs typeface="Arial"/>
                <a:sym typeface="Arial"/>
              </a:rPr>
              <a:t>?</a:t>
            </a:r>
            <a:r>
              <a:rPr i="1" lang="en-US"/>
              <a:t> Show me with your fingers</a:t>
            </a:r>
            <a:r>
              <a:rPr lang="en-US"/>
              <a:t>. Model how to write the numeral 2, having students copy your movements on the surface of their desk with their finger.</a:t>
            </a:r>
            <a:endParaRPr b="0" i="0" sz="1200" u="none" strike="noStrike">
              <a:solidFill>
                <a:srgbClr val="373536"/>
              </a:solidFill>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use Handwriting p. 209 from the Resource Download Center to practice writing numerals 1 and 2.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U4W5L3 Handwriting Practice </a:t>
            </a:r>
            <a:endParaRPr b="1" sz="1200">
              <a:solidFill>
                <a:srgbClr val="373536"/>
              </a:solidFill>
              <a:latin typeface="Calibri"/>
              <a:ea typeface="Calibri"/>
              <a:cs typeface="Calibri"/>
              <a:sym typeface="Calibri"/>
            </a:endParaRPr>
          </a:p>
          <a:p>
            <a:pPr indent="-152400" lvl="0" marL="228600" rtl="0" algn="l">
              <a:lnSpc>
                <a:spcPct val="100000"/>
              </a:lnSpc>
              <a:spcBef>
                <a:spcPts val="0"/>
              </a:spcBef>
              <a:spcAft>
                <a:spcPts val="0"/>
              </a:spcAft>
              <a:buSzPts val="1200"/>
              <a:buFont typeface="Arial"/>
              <a:buNone/>
            </a:pPr>
            <a:r>
              <a:t/>
            </a:r>
            <a:endParaRPr b="1"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31" name="Google Shape;631;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Before they celebrate their writing, authors make sure to revise and finalize their work.</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Make a Writing Checklist for students to refer to as they revise their writing, incorporating what they have learned in this unit. Their personal narrative should include</a:t>
            </a:r>
            <a:endParaRPr/>
          </a:p>
          <a:p>
            <a:pPr indent="-228600" lvl="1" marL="685800" rtl="0" algn="l">
              <a:lnSpc>
                <a:spcPct val="100000"/>
              </a:lnSpc>
              <a:spcBef>
                <a:spcPts val="0"/>
              </a:spcBef>
              <a:spcAft>
                <a:spcPts val="0"/>
              </a:spcAft>
              <a:buClr>
                <a:srgbClr val="373536"/>
              </a:buClr>
              <a:buSzPts val="1200"/>
              <a:buFont typeface="Arial"/>
              <a:buChar char="•"/>
            </a:pPr>
            <a:r>
              <a:rPr lang="en-US"/>
              <a:t>people, a setting, and events.</a:t>
            </a:r>
            <a:endParaRPr/>
          </a:p>
          <a:p>
            <a:pPr indent="-228600" lvl="1" marL="685800" rtl="0" algn="l">
              <a:lnSpc>
                <a:spcPct val="100000"/>
              </a:lnSpc>
              <a:spcBef>
                <a:spcPts val="0"/>
              </a:spcBef>
              <a:spcAft>
                <a:spcPts val="0"/>
              </a:spcAft>
              <a:buClr>
                <a:srgbClr val="373536"/>
              </a:buClr>
              <a:buSzPts val="1200"/>
              <a:buFont typeface="Arial"/>
              <a:buChar char="•"/>
            </a:pPr>
            <a:r>
              <a:rPr lang="en-US"/>
              <a:t>a narrator (usually the author).</a:t>
            </a:r>
            <a:endParaRPr/>
          </a:p>
          <a:p>
            <a:pPr indent="-228600" lvl="1" marL="685800" rtl="0" algn="l">
              <a:lnSpc>
                <a:spcPct val="100000"/>
              </a:lnSpc>
              <a:spcBef>
                <a:spcPts val="0"/>
              </a:spcBef>
              <a:spcAft>
                <a:spcPts val="0"/>
              </a:spcAft>
              <a:buClr>
                <a:srgbClr val="373536"/>
              </a:buClr>
              <a:buSzPts val="1200"/>
              <a:buFont typeface="Arial"/>
              <a:buChar char="•"/>
            </a:pPr>
            <a:r>
              <a:rPr lang="en-US"/>
              <a:t>a plot that includes a problem and resolution.</a:t>
            </a:r>
            <a:endParaRPr/>
          </a:p>
          <a:p>
            <a:pPr indent="-228600" lvl="1" marL="685800" rtl="0" algn="l">
              <a:lnSpc>
                <a:spcPct val="100000"/>
              </a:lnSpc>
              <a:spcBef>
                <a:spcPts val="0"/>
              </a:spcBef>
              <a:spcAft>
                <a:spcPts val="0"/>
              </a:spcAft>
              <a:buClr>
                <a:srgbClr val="373536"/>
              </a:buClr>
              <a:buSzPts val="1200"/>
              <a:buFont typeface="Arial"/>
              <a:buChar char="•"/>
            </a:pPr>
            <a:r>
              <a:rPr lang="en-US"/>
              <a:t>events that happen in time order.</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This unit’s Writing Checklist can include</a:t>
            </a:r>
            <a:endParaRPr/>
          </a:p>
          <a:p>
            <a:pPr indent="-228600" lvl="1" marL="685800" rtl="0" algn="l">
              <a:lnSpc>
                <a:spcPct val="100000"/>
              </a:lnSpc>
              <a:spcBef>
                <a:spcPts val="0"/>
              </a:spcBef>
              <a:spcAft>
                <a:spcPts val="0"/>
              </a:spcAft>
              <a:buClr>
                <a:srgbClr val="373536"/>
              </a:buClr>
              <a:buSzPts val="1200"/>
              <a:buFont typeface="Arial"/>
              <a:buChar char="•"/>
            </a:pPr>
            <a:r>
              <a:rPr lang="en-US"/>
              <a:t>editing for punctuation marks. </a:t>
            </a:r>
            <a:endParaRPr/>
          </a:p>
          <a:p>
            <a:pPr indent="-228600" lvl="1" marL="685800" rtl="0" algn="l">
              <a:lnSpc>
                <a:spcPct val="100000"/>
              </a:lnSpc>
              <a:spcBef>
                <a:spcPts val="0"/>
              </a:spcBef>
              <a:spcAft>
                <a:spcPts val="0"/>
              </a:spcAft>
              <a:buClr>
                <a:srgbClr val="373536"/>
              </a:buClr>
              <a:buSzPts val="1200"/>
              <a:buFont typeface="Arial"/>
              <a:buChar char="•"/>
            </a:pPr>
            <a:r>
              <a:rPr lang="en-US"/>
              <a:t>editing for verbs. </a:t>
            </a:r>
            <a:endParaRPr/>
          </a:p>
          <a:p>
            <a:pPr indent="-228600" lvl="1" marL="685800" rtl="0" algn="l">
              <a:lnSpc>
                <a:spcPct val="100000"/>
              </a:lnSpc>
              <a:spcBef>
                <a:spcPts val="0"/>
              </a:spcBef>
              <a:spcAft>
                <a:spcPts val="0"/>
              </a:spcAft>
              <a:buClr>
                <a:srgbClr val="373536"/>
              </a:buClr>
              <a:buSzPts val="1200"/>
              <a:buFont typeface="Arial"/>
              <a:buChar char="•"/>
            </a:pPr>
            <a:r>
              <a:rPr lang="en-US"/>
              <a:t>editing for capitalization. </a:t>
            </a:r>
            <a:endParaRPr/>
          </a:p>
          <a:p>
            <a:pPr indent="-228600" lvl="1" marL="685800" rtl="0" algn="l">
              <a:lnSpc>
                <a:spcPct val="100000"/>
              </a:lnSpc>
              <a:spcBef>
                <a:spcPts val="0"/>
              </a:spcBef>
              <a:spcAft>
                <a:spcPts val="0"/>
              </a:spcAft>
              <a:buClr>
                <a:srgbClr val="373536"/>
              </a:buClr>
              <a:buSzPts val="1200"/>
              <a:buFont typeface="Arial"/>
              <a:buChar char="•"/>
            </a:pPr>
            <a:r>
              <a:rPr lang="en-US"/>
              <a:t>editing for spelling.</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Reread each item on your lists. Ask students if they have any questions about what to check in their writing. Display your checklist so students can refer to it as they transition to independent writing.</a:t>
            </a:r>
            <a:endParaRPr i="1"/>
          </a:p>
        </p:txBody>
      </p:sp>
      <p:sp>
        <p:nvSpPr>
          <p:cNvPr id="644" name="Google Shape;644;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to use the checklist to revise the narratives they created during this unit. Students should focus primarily on revising the book they are going to share on Celebration Day.</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b="1" lang="en-US"/>
              <a:t>Modeled</a:t>
            </a:r>
            <a:r>
              <a:rPr lang="en-US"/>
              <a:t> - As you look through student work, model using the checklist to revise. </a:t>
            </a:r>
            <a:endParaRPr/>
          </a:p>
          <a:p>
            <a:pPr indent="-228600" lvl="1" marL="685800" rtl="0" algn="l">
              <a:lnSpc>
                <a:spcPct val="100000"/>
              </a:lnSpc>
              <a:spcBef>
                <a:spcPts val="0"/>
              </a:spcBef>
              <a:spcAft>
                <a:spcPts val="0"/>
              </a:spcAft>
              <a:buSzPts val="1200"/>
              <a:buFont typeface="Arial"/>
              <a:buChar char="•"/>
            </a:pPr>
            <a:r>
              <a:rPr b="1" lang="en-US"/>
              <a:t>Shared</a:t>
            </a:r>
            <a:r>
              <a:rPr lang="en-US"/>
              <a:t> - Have students identify how their work can be revised as they refer to the checklist. </a:t>
            </a:r>
            <a:endParaRPr/>
          </a:p>
          <a:p>
            <a:pPr indent="-228600" lvl="1" marL="685800" rtl="0" algn="l">
              <a:lnSpc>
                <a:spcPct val="100000"/>
              </a:lnSpc>
              <a:spcBef>
                <a:spcPts val="0"/>
              </a:spcBef>
              <a:spcAft>
                <a:spcPts val="0"/>
              </a:spcAft>
              <a:buSzPts val="1200"/>
              <a:buFont typeface="Arial"/>
              <a:buChar char="•"/>
            </a:pPr>
            <a:r>
              <a:rPr b="1" lang="en-US"/>
              <a:t>Guided</a:t>
            </a:r>
            <a:r>
              <a:rPr lang="en-US"/>
              <a:t> - Prompt students to read the sentences in their narratives and direct them to use the checklist as they revise.</a:t>
            </a:r>
            <a:endParaRPr/>
          </a:p>
          <a:p>
            <a:pPr indent="-228600" lvl="0" marL="228600" rtl="0" algn="l">
              <a:lnSpc>
                <a:spcPct val="100000"/>
              </a:lnSpc>
              <a:spcBef>
                <a:spcPts val="0"/>
              </a:spcBef>
              <a:spcAft>
                <a:spcPts val="0"/>
              </a:spcAft>
              <a:buSzPts val="1200"/>
              <a:buFont typeface="Calibri"/>
              <a:buAutoNum type="arabicPeriod"/>
            </a:pPr>
            <a:r>
              <a:rPr lang="en-US"/>
              <a:t>Call on a few students to share something they revised. Prompt students to explain why they made the revisions and how they improved their writing.</a:t>
            </a:r>
            <a:endParaRPr sz="1200">
              <a:latin typeface="Calibri"/>
              <a:ea typeface="Calibri"/>
              <a:cs typeface="Calibri"/>
              <a:sym typeface="Calibri"/>
            </a:endParaRPr>
          </a:p>
        </p:txBody>
      </p:sp>
      <p:sp>
        <p:nvSpPr>
          <p:cNvPr id="656" name="Google Shape;656;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Review with students that in CVC words, the vowel usually has the short sound. </a:t>
            </a:r>
            <a:endParaRPr/>
          </a:p>
          <a:p>
            <a:pPr indent="-228600" lvl="0" marL="228600" rtl="0" algn="l">
              <a:lnSpc>
                <a:spcPct val="100000"/>
              </a:lnSpc>
              <a:spcBef>
                <a:spcPts val="0"/>
              </a:spcBef>
              <a:spcAft>
                <a:spcPts val="0"/>
              </a:spcAft>
              <a:buSzPts val="1200"/>
              <a:buFont typeface="Calibri"/>
              <a:buAutoNum type="arabicPeriod"/>
            </a:pPr>
            <a:r>
              <a:rPr lang="en-US"/>
              <a:t>Write the word pen. </a:t>
            </a:r>
            <a:r>
              <a:rPr i="1" lang="en-US"/>
              <a:t>I see a vowel between the two consonants. I know that this is a CVC word and the vowel is probably short. The word is pen</a:t>
            </a:r>
            <a:r>
              <a:rPr lang="en-US"/>
              <a:t>. Write these words and have students practice reading them and spelling them aloud: hen, ten, set, led.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Spelling p. 214 from the Resource Download Center. </a:t>
            </a:r>
            <a:r>
              <a:rPr b="1" i="0" lang="en-US" u="none" strike="noStrike">
                <a:solidFill>
                  <a:srgbClr val="000000"/>
                </a:solidFill>
                <a:latin typeface="Calibri"/>
                <a:ea typeface="Calibri"/>
                <a:cs typeface="Calibri"/>
                <a:sym typeface="Calibri"/>
              </a:rPr>
              <a:t>Click path: Table of Contents -&gt; Resource Download Center -&gt; Spelling -&gt; U4W5</a:t>
            </a:r>
            <a:endParaRPr b="1">
              <a:latin typeface="Calibri"/>
              <a:ea typeface="Calibri"/>
              <a:cs typeface="Calibri"/>
              <a:sym typeface="Calibri"/>
            </a:endParaRPr>
          </a:p>
        </p:txBody>
      </p:sp>
      <p:sp>
        <p:nvSpPr>
          <p:cNvPr id="669" name="Google Shape;669;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 the following questions on the board: When did you eat</a:t>
            </a:r>
            <a:r>
              <a:rPr lang="en-US">
                <a:latin typeface="Arial"/>
                <a:ea typeface="Arial"/>
                <a:cs typeface="Arial"/>
                <a:sym typeface="Arial"/>
              </a:rPr>
              <a:t>?</a:t>
            </a:r>
            <a:r>
              <a:rPr lang="en-US"/>
              <a:t> Where do you like to play</a:t>
            </a:r>
            <a:r>
              <a:rPr lang="en-US">
                <a:latin typeface="Arial"/>
                <a:ea typeface="Arial"/>
                <a:cs typeface="Arial"/>
                <a:sym typeface="Arial"/>
              </a:rPr>
              <a:t>?</a:t>
            </a:r>
            <a:r>
              <a:rPr lang="en-US"/>
              <a:t> Read the questions aloud to students, pointing out the question words when and where.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another example for students: </a:t>
            </a:r>
            <a:r>
              <a:rPr i="1" lang="en-US"/>
              <a:t>When did you wake up today</a:t>
            </a:r>
            <a:r>
              <a:rPr i="1" lang="en-US">
                <a:latin typeface="Arial"/>
                <a:ea typeface="Arial"/>
                <a:cs typeface="Arial"/>
                <a:sym typeface="Arial"/>
              </a:rPr>
              <a:t>?</a:t>
            </a:r>
            <a:r>
              <a:rPr i="1"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them that the words when and where are used to ask questions about time and location—when things happen and where they happen. Asking questions is important because it allows them to gain new information. Call on volunteers to ask when and where questions.</a:t>
            </a:r>
            <a:endParaRPr b="0" i="0" sz="1200" u="none" strike="noStrike">
              <a:solidFill>
                <a:srgbClr val="373536"/>
              </a:solidFill>
              <a:latin typeface="Calibri"/>
              <a:ea typeface="Calibri"/>
              <a:cs typeface="Calibri"/>
              <a:sym typeface="Calibri"/>
            </a:endParaRPr>
          </a:p>
        </p:txBody>
      </p:sp>
      <p:sp>
        <p:nvSpPr>
          <p:cNvPr id="684" name="Google Shape;684;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8" name="Google Shape;69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today they will read some sentences. </a:t>
            </a:r>
            <a:r>
              <a:rPr i="1" lang="en-US"/>
              <a:t>The sentences you read will include sounds and high-frequency words you have already learned. You can look at the pictures to help you understand the sentences better.</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Display a picture of an airport scene where a boy is sitting in a plane. Write the following sentences on the board: Ben is in a jet. Ben is next to a jet</a:t>
            </a:r>
            <a:r>
              <a:rPr i="1" lang="en-US"/>
              <a:t>. Let’s read the sentences together: Ben is in a jet. Ben is next to a jet. Which sentence matches the picture</a:t>
            </a:r>
            <a:r>
              <a:rPr i="1" lang="en-US">
                <a:latin typeface="Arial"/>
                <a:ea typeface="Arial"/>
                <a:cs typeface="Arial"/>
                <a:sym typeface="Arial"/>
              </a:rPr>
              <a:t>? </a:t>
            </a:r>
            <a:r>
              <a:rPr i="1" lang="en-US"/>
              <a:t>Yes, the sentence about Ben in the jet. Let’s circle that sentence.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p. 170 in the Student Interactive. </a:t>
            </a:r>
            <a:r>
              <a:rPr i="1" lang="en-US"/>
              <a:t>Let’s read the first sentence: Ted had a big fan. Which picture matches that sentence</a:t>
            </a:r>
            <a:r>
              <a:rPr i="1" lang="en-US">
                <a:latin typeface="Arial"/>
                <a:ea typeface="Arial"/>
                <a:cs typeface="Arial"/>
                <a:sym typeface="Arial"/>
              </a:rPr>
              <a:t>? </a:t>
            </a:r>
            <a:r>
              <a:rPr i="1" lang="en-US"/>
              <a:t>Yes, the picture of the boy and the fan. Let’s trace the line from the sentence to the picture.</a:t>
            </a:r>
            <a:endParaRPr b="1" i="1">
              <a:solidFill>
                <a:srgbClr val="373536"/>
              </a:solidFill>
            </a:endParaRPr>
          </a:p>
        </p:txBody>
      </p:sp>
      <p:sp>
        <p:nvSpPr>
          <p:cNvPr id="709" name="Google Shape;709;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letters Dd, Ff, and Vv on the board. Point to the letters and have students tell you the name and sound for each letter. </a:t>
            </a:r>
            <a:r>
              <a:rPr i="1" lang="en-US"/>
              <a:t>Today we are going to work with words that have these letters and sounds.</a:t>
            </a:r>
            <a:endParaRPr/>
          </a:p>
          <a:p>
            <a:pPr indent="-228600" lvl="0" marL="228600" rtl="0" algn="l">
              <a:lnSpc>
                <a:spcPct val="100000"/>
              </a:lnSpc>
              <a:spcBef>
                <a:spcPts val="0"/>
              </a:spcBef>
              <a:spcAft>
                <a:spcPts val="0"/>
              </a:spcAft>
              <a:buSzPts val="1200"/>
              <a:buFont typeface="Calibri"/>
              <a:buAutoNum type="arabicPeriod"/>
            </a:pPr>
            <a:r>
              <a:rPr lang="en-US"/>
              <a:t>Hold up the bed Picture Card. </a:t>
            </a:r>
            <a:r>
              <a:rPr i="1" lang="en-US"/>
              <a:t>This is a picture of a bed.</a:t>
            </a:r>
            <a:r>
              <a:rPr lang="en-US"/>
              <a:t> Turn the card over and cover the last letter with a self-stick note. </a:t>
            </a:r>
            <a:r>
              <a:rPr i="1" lang="en-US"/>
              <a:t>Listen as I say the sounds for these letters: /b/ /e/. The last letter sound is missing. Who can tell me the last sound in bed</a:t>
            </a:r>
            <a:r>
              <a:rPr i="1" lang="en-US">
                <a:latin typeface="Arial"/>
                <a:ea typeface="Arial"/>
                <a:cs typeface="Arial"/>
                <a:sym typeface="Arial"/>
              </a:rPr>
              <a:t>?</a:t>
            </a:r>
            <a:r>
              <a:rPr lang="en-US">
                <a:latin typeface="Arial"/>
                <a:ea typeface="Arial"/>
                <a:cs typeface="Arial"/>
                <a:sym typeface="Arial"/>
              </a:rPr>
              <a:t> </a:t>
            </a:r>
            <a:r>
              <a:rPr lang="en-US"/>
              <a:t>(/d/) </a:t>
            </a:r>
            <a:r>
              <a:rPr i="1" lang="en-US"/>
              <a:t>What letter spells that sound</a:t>
            </a:r>
            <a:r>
              <a:rPr i="1" lang="en-US">
                <a:latin typeface="Arial"/>
                <a:ea typeface="Arial"/>
                <a:cs typeface="Arial"/>
                <a:sym typeface="Arial"/>
              </a:rPr>
              <a:t>?</a:t>
            </a:r>
            <a:r>
              <a:rPr i="1" lang="en-US"/>
              <a:t> </a:t>
            </a:r>
            <a:r>
              <a:rPr lang="en-US"/>
              <a:t>(the letter d) Uncover the letter d and read the word bed with students. Repeat with the fan and van Picture Cards, having students identify the letter f in fan and v in van.</a:t>
            </a:r>
            <a:endParaRPr i="1" sz="1200">
              <a:latin typeface="Calibri"/>
              <a:ea typeface="Calibri"/>
              <a:cs typeface="Calibri"/>
              <a:sym typeface="Calibri"/>
            </a:endParaRPr>
          </a:p>
        </p:txBody>
      </p:sp>
      <p:sp>
        <p:nvSpPr>
          <p:cNvPr id="126" name="Google Shape;12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lang="en-US"/>
              <a:t>Have students turn to p. 171 in the Student Interactive. </a:t>
            </a:r>
            <a:r>
              <a:rPr i="1" lang="en-US"/>
              <a:t>We are going to read a story today about families who like to help out and have fun</a:t>
            </a:r>
            <a:r>
              <a:rPr lang="en-US"/>
              <a:t>. Point to the title of the story. </a:t>
            </a:r>
            <a:r>
              <a:rPr i="1" lang="en-US"/>
              <a:t>The title is We Have Fun. I see one word with the beginning sound /f/. What is it</a:t>
            </a:r>
            <a:r>
              <a:rPr i="1" lang="en-US">
                <a:latin typeface="Arial"/>
                <a:ea typeface="Arial"/>
                <a:cs typeface="Arial"/>
                <a:sym typeface="Arial"/>
              </a:rPr>
              <a:t>? </a:t>
            </a:r>
            <a:r>
              <a:rPr i="1" lang="en-US"/>
              <a:t>Yes, it is Fun</a:t>
            </a:r>
            <a:r>
              <a:rPr lang="en-US"/>
              <a:t>. Have students find and point to the word. </a:t>
            </a:r>
            <a:r>
              <a:rPr i="1" lang="en-US"/>
              <a:t>In this story, we will read other words that have sounds you have learned.</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Remind students of this week’s high-frequency words: please, want, every. Tell them they will practice reading these words in the story We Have Fun. Display the words. Have students read them with you. </a:t>
            </a:r>
            <a:r>
              <a:rPr i="1" lang="en-US"/>
              <a:t>When you see these words in the story We Have Fun, you will know how to identify and read them.</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Have students whisper read the story as you listen in. Then have students reread the story page by page with a partner. Listen carefully as they use letter sound relationships to decode. Partners should reread the story. This time the other student begins</a:t>
            </a:r>
            <a:r>
              <a:rPr i="1" lang="en-US"/>
              <a:t>.</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After students have read the story, review the words with the sound /e/ they read in the sentences on p. 171. Have them highlight the words with the sound /e/. Have students read the words to you.</a:t>
            </a:r>
            <a:endParaRPr i="1">
              <a:solidFill>
                <a:srgbClr val="373536"/>
              </a:solidFill>
            </a:endParaRPr>
          </a:p>
        </p:txBody>
      </p:sp>
      <p:sp>
        <p:nvSpPr>
          <p:cNvPr id="722" name="Google Shape;722;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Call students’ attention to the sentences on p. 172. </a:t>
            </a:r>
            <a:r>
              <a:rPr i="1" lang="en-US"/>
              <a:t>Which word has the beginning sound /d/</a:t>
            </a:r>
            <a:r>
              <a:rPr i="1" lang="en-US">
                <a:latin typeface="Arial"/>
                <a:ea typeface="Arial"/>
                <a:cs typeface="Arial"/>
                <a:sym typeface="Arial"/>
              </a:rPr>
              <a:t>?</a:t>
            </a:r>
            <a:r>
              <a:rPr i="1" lang="en-US"/>
              <a:t> Point to </a:t>
            </a:r>
            <a:r>
              <a:rPr lang="en-US"/>
              <a:t>it. Help students identify, or say, the sound /d/. Then have them find and underline the word dive. </a:t>
            </a:r>
            <a:r>
              <a:rPr i="1" lang="en-US"/>
              <a:t>Which word has the beginning sound /v/</a:t>
            </a:r>
            <a:r>
              <a:rPr i="1" lang="en-US">
                <a:latin typeface="Arial"/>
                <a:ea typeface="Arial"/>
                <a:cs typeface="Arial"/>
                <a:sym typeface="Arial"/>
              </a:rPr>
              <a:t>? </a:t>
            </a:r>
            <a:r>
              <a:rPr i="1" lang="en-US"/>
              <a:t>Point to it</a:t>
            </a:r>
            <a:r>
              <a:rPr lang="en-US"/>
              <a:t>. Help students identify, or say, the sound /v/. Then have them say the word van. </a:t>
            </a:r>
            <a:r>
              <a:rPr i="1" lang="en-US"/>
              <a:t>Which word has the beginning sound /f/</a:t>
            </a:r>
            <a:r>
              <a:rPr i="1" lang="en-US">
                <a:latin typeface="Arial"/>
                <a:ea typeface="Arial"/>
                <a:cs typeface="Arial"/>
                <a:sym typeface="Arial"/>
              </a:rPr>
              <a:t>?</a:t>
            </a:r>
            <a:r>
              <a:rPr i="1" lang="en-US"/>
              <a:t> Yes, the word fix.</a:t>
            </a:r>
            <a:endParaRPr/>
          </a:p>
          <a:p>
            <a:pPr indent="-228600" lvl="0" marL="228600" rtl="0" algn="l">
              <a:lnSpc>
                <a:spcPct val="100000"/>
              </a:lnSpc>
              <a:spcBef>
                <a:spcPts val="0"/>
              </a:spcBef>
              <a:spcAft>
                <a:spcPts val="0"/>
              </a:spcAft>
              <a:buSzPts val="1200"/>
              <a:buFont typeface="Calibri"/>
              <a:buAutoNum type="arabicPeriod"/>
            </a:pPr>
            <a:r>
              <a:rPr lang="en-US"/>
              <a:t>Have students look at the rest of the story on p. 173. </a:t>
            </a:r>
            <a:r>
              <a:rPr i="1" lang="en-US"/>
              <a:t>Which word has the sound /d/</a:t>
            </a:r>
            <a:r>
              <a:rPr i="1" lang="en-US">
                <a:latin typeface="Arial"/>
                <a:ea typeface="Arial"/>
                <a:cs typeface="Arial"/>
                <a:sym typeface="Arial"/>
              </a:rPr>
              <a:t>? </a:t>
            </a:r>
            <a:r>
              <a:rPr i="1" lang="en-US"/>
              <a:t>Point to it</a:t>
            </a:r>
            <a:r>
              <a:rPr lang="en-US"/>
              <a:t>. Help students identify, or say, the sound /d/. Then have them find and underline the word dine.</a:t>
            </a:r>
            <a:endParaRPr i="1" sz="1200">
              <a:latin typeface="Calibri"/>
              <a:ea typeface="Calibri"/>
              <a:cs typeface="Calibri"/>
              <a:sym typeface="Calibri"/>
            </a:endParaRPr>
          </a:p>
        </p:txBody>
      </p:sp>
      <p:sp>
        <p:nvSpPr>
          <p:cNvPr id="736" name="Google Shape;736;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Readers ask questions before, during, and after reading to help them understand a text. Remind students to</a:t>
            </a:r>
            <a:endParaRPr/>
          </a:p>
          <a:p>
            <a:pPr indent="-228600" lvl="1" marL="685800" rtl="0" algn="l">
              <a:lnSpc>
                <a:spcPct val="100000"/>
              </a:lnSpc>
              <a:spcBef>
                <a:spcPts val="0"/>
              </a:spcBef>
              <a:spcAft>
                <a:spcPts val="0"/>
              </a:spcAft>
              <a:buClr>
                <a:srgbClr val="373536"/>
              </a:buClr>
              <a:buSzPts val="1200"/>
              <a:buFont typeface="Arial"/>
              <a:buChar char="•"/>
            </a:pPr>
            <a:r>
              <a:rPr lang="en-US"/>
              <a:t>Remember that most questions begin with who, what, where, when, why, or how.</a:t>
            </a:r>
            <a:endParaRPr/>
          </a:p>
          <a:p>
            <a:pPr indent="-228600" lvl="1" marL="685800" rtl="0" algn="l">
              <a:lnSpc>
                <a:spcPct val="100000"/>
              </a:lnSpc>
              <a:spcBef>
                <a:spcPts val="0"/>
              </a:spcBef>
              <a:spcAft>
                <a:spcPts val="0"/>
              </a:spcAft>
              <a:buClr>
                <a:srgbClr val="373536"/>
              </a:buClr>
              <a:buSzPts val="1200"/>
              <a:buFont typeface="Arial"/>
              <a:buChar char="•"/>
            </a:pPr>
            <a:r>
              <a:rPr lang="en-US"/>
              <a:t>Think about what they know about the theme. What more do they want to learn</a:t>
            </a:r>
            <a:r>
              <a:rPr lang="en-US">
                <a:latin typeface="Arial"/>
                <a:ea typeface="Arial"/>
                <a:cs typeface="Arial"/>
                <a:sym typeface="Arial"/>
              </a:rPr>
              <a:t>?</a:t>
            </a:r>
            <a:endParaRPr>
              <a:latin typeface="Arial"/>
              <a:ea typeface="Arial"/>
              <a:cs typeface="Arial"/>
              <a:sym typeface="Arial"/>
            </a:endParaRPr>
          </a:p>
          <a:p>
            <a:pPr indent="-228600" lvl="1" marL="685800" rtl="0" algn="l">
              <a:lnSpc>
                <a:spcPct val="100000"/>
              </a:lnSpc>
              <a:spcBef>
                <a:spcPts val="0"/>
              </a:spcBef>
              <a:spcAft>
                <a:spcPts val="0"/>
              </a:spcAft>
              <a:buClr>
                <a:srgbClr val="373536"/>
              </a:buClr>
              <a:buSzPts val="1200"/>
              <a:buFont typeface="Arial"/>
              <a:buChar char="•"/>
            </a:pPr>
            <a:r>
              <a:rPr lang="en-US"/>
              <a:t>Look at the pictures. Do they have any questions about what they see</a:t>
            </a:r>
            <a:r>
              <a:rPr lang="en-US">
                <a:latin typeface="Arial"/>
                <a:ea typeface="Arial"/>
                <a:cs typeface="Arial"/>
                <a:sym typeface="Arial"/>
              </a:rPr>
              <a:t>?</a:t>
            </a:r>
            <a:endParaRPr>
              <a:latin typeface="Arial"/>
              <a:ea typeface="Arial"/>
              <a:cs typeface="Arial"/>
              <a:sym typeface="Arial"/>
            </a:endParaRPr>
          </a:p>
          <a:p>
            <a:pPr indent="-228600" lvl="1" marL="685800" rtl="0" algn="l">
              <a:lnSpc>
                <a:spcPct val="100000"/>
              </a:lnSpc>
              <a:spcBef>
                <a:spcPts val="0"/>
              </a:spcBef>
              <a:spcAft>
                <a:spcPts val="0"/>
              </a:spcAft>
              <a:buClr>
                <a:srgbClr val="373536"/>
              </a:buClr>
              <a:buSzPts val="1200"/>
              <a:buFont typeface="Arial"/>
              <a:buChar char="•"/>
            </a:pPr>
            <a:r>
              <a:rPr lang="en-US"/>
              <a:t>Think about the details. Is there anything they need clarified</a:t>
            </a:r>
            <a:r>
              <a:rPr lang="en-US">
                <a:latin typeface="Arial"/>
                <a:ea typeface="Arial"/>
                <a:cs typeface="Arial"/>
                <a:sym typeface="Arial"/>
              </a:rPr>
              <a:t>?</a:t>
            </a:r>
            <a:endParaRPr>
              <a:latin typeface="Arial"/>
              <a:ea typeface="Arial"/>
              <a:cs typeface="Arial"/>
              <a:sym typeface="Arial"/>
            </a:endParaRPr>
          </a:p>
          <a:p>
            <a:pPr indent="-228600" lvl="1" marL="685800" rtl="0" algn="l">
              <a:lnSpc>
                <a:spcPct val="100000"/>
              </a:lnSpc>
              <a:spcBef>
                <a:spcPts val="0"/>
              </a:spcBef>
              <a:spcAft>
                <a:spcPts val="0"/>
              </a:spcAft>
              <a:buClr>
                <a:srgbClr val="373536"/>
              </a:buClr>
              <a:buSzPts val="1200"/>
              <a:buFont typeface="Arial"/>
              <a:buChar char="•"/>
            </a:pPr>
            <a:r>
              <a:rPr lang="en-US"/>
              <a:t>Ask the teacher or another adult for help with questions or locating answers if they are having trouble.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look at pp. 184–185 in the Student Interactive. Direct their attention to the Close Read note. Ask students to think about what questions they might have about the text or pictures on these pages. Have them highlight words that they want to ask questions about. </a:t>
            </a:r>
            <a:r>
              <a:rPr i="1" lang="en-US"/>
              <a:t>I want to think of a question to ask. I will find a word that I have a question about. Here is the word beans. I wonder what the beans taste like. What kind of bean is the family eating</a:t>
            </a:r>
            <a:r>
              <a:rPr i="1" lang="en-US">
                <a:latin typeface="Arial"/>
                <a:ea typeface="Arial"/>
                <a:cs typeface="Arial"/>
                <a:sym typeface="Arial"/>
              </a:rPr>
              <a:t>?</a:t>
            </a:r>
            <a:endParaRPr>
              <a:latin typeface="Arial"/>
              <a:ea typeface="Arial"/>
              <a:cs typeface="Arial"/>
              <a:sym typeface="Arial"/>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practice generating questions based on the content of pp. 184–185 in the Student Interactive.</a:t>
            </a:r>
            <a:endParaRPr i="1" sz="1200">
              <a:latin typeface="Calibri"/>
              <a:ea typeface="Calibri"/>
              <a:cs typeface="Calibri"/>
              <a:sym typeface="Calibri"/>
            </a:endParaRPr>
          </a:p>
        </p:txBody>
      </p:sp>
      <p:sp>
        <p:nvSpPr>
          <p:cNvPr id="748" name="Google Shape;748;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Read the Close Read note on p. 185. Have students share the text that they highlighted and their question about it. DOK 3</a:t>
            </a:r>
            <a:endParaRPr/>
          </a:p>
        </p:txBody>
      </p:sp>
      <p:sp>
        <p:nvSpPr>
          <p:cNvPr id="760" name="Google Shape;760;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the strategies for asking and answering questions. </a:t>
            </a:r>
            <a:endParaRPr/>
          </a:p>
          <a:p>
            <a:pPr indent="-228600" lvl="0" marL="228600" rtl="0" algn="l">
              <a:lnSpc>
                <a:spcPct val="100000"/>
              </a:lnSpc>
              <a:spcBef>
                <a:spcPts val="0"/>
              </a:spcBef>
              <a:spcAft>
                <a:spcPts val="0"/>
              </a:spcAft>
              <a:buSzPts val="1200"/>
              <a:buFont typeface="Calibri"/>
              <a:buAutoNum type="arabicPeriod"/>
            </a:pPr>
            <a:r>
              <a:rPr lang="en-US"/>
              <a:t>Have students complete the My Turn activity on p. 191 of the Student Interactive. </a:t>
            </a:r>
            <a:endParaRPr/>
          </a:p>
          <a:p>
            <a:pPr indent="-228600" lvl="0" marL="228600" rtl="0" algn="l">
              <a:lnSpc>
                <a:spcPct val="100000"/>
              </a:lnSpc>
              <a:spcBef>
                <a:spcPts val="0"/>
              </a:spcBef>
              <a:spcAft>
                <a:spcPts val="0"/>
              </a:spcAft>
              <a:buSzPts val="1200"/>
              <a:buFont typeface="Calibri"/>
              <a:buAutoNum type="arabicPeriod"/>
            </a:pPr>
            <a:r>
              <a:rPr lang="en-US"/>
              <a:t>Optionally, have students share their drawings with the class.</a:t>
            </a:r>
            <a:endParaRPr sz="1200">
              <a:latin typeface="Calibri"/>
              <a:ea typeface="Calibri"/>
              <a:cs typeface="Calibri"/>
              <a:sym typeface="Calibri"/>
            </a:endParaRPr>
          </a:p>
        </p:txBody>
      </p:sp>
      <p:sp>
        <p:nvSpPr>
          <p:cNvPr id="773" name="Google Shape;773;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One way to celebrate writing is to read it aloud for others to hear. Before reading a story, authors introduce themselves and tell the title of their personal narrative. During the celebration, the audience listens attentively to the author. After reading, they ask questions or make suggestions to help make the narrative better.</a:t>
            </a:r>
            <a:endParaRPr/>
          </a:p>
          <a:p>
            <a:pPr indent="-228600" lvl="0" marL="228600" rtl="0" algn="l">
              <a:lnSpc>
                <a:spcPct val="100000"/>
              </a:lnSpc>
              <a:spcBef>
                <a:spcPts val="0"/>
              </a:spcBef>
              <a:spcAft>
                <a:spcPts val="0"/>
              </a:spcAft>
              <a:buSzPts val="1200"/>
              <a:buFont typeface="Calibri"/>
              <a:buAutoNum type="arabicPeriod"/>
            </a:pPr>
            <a:r>
              <a:rPr lang="en-US"/>
              <a:t>Tell students that you will celebrate your writing by reading it aloud to the class. You can share a story you wrote or read a stack book. Conduct a Think Aloud before sharing, recalling what to do when speaking to a group. Say: </a:t>
            </a:r>
            <a:r>
              <a:rPr i="1" lang="en-US"/>
              <a:t>I recall I should introduce myself to the group. I should speak loudly and clearly so everyone can understand. I also recall that my audience should listen actively so they can make suggestions when I’m done reading.</a:t>
            </a:r>
            <a:endParaRPr/>
          </a:p>
          <a:p>
            <a:pPr indent="-228600" lvl="0" marL="228600" rtl="0" algn="l">
              <a:lnSpc>
                <a:spcPct val="100000"/>
              </a:lnSpc>
              <a:spcBef>
                <a:spcPts val="0"/>
              </a:spcBef>
              <a:spcAft>
                <a:spcPts val="0"/>
              </a:spcAft>
              <a:buSzPts val="1200"/>
              <a:buFont typeface="Calibri"/>
              <a:buAutoNum type="arabicPeriod"/>
            </a:pPr>
            <a:r>
              <a:rPr lang="en-US"/>
              <a:t>Introduce yourself using a common greeting and read your story aloud, speaking slowly and clearly. When you are finished reading, tell students to ask questions and provide suggestions. Model using active listening and acknowledging student suggestions.</a:t>
            </a:r>
            <a:endParaRPr b="1" i="1" sz="1200">
              <a:latin typeface="Calibri"/>
              <a:ea typeface="Calibri"/>
              <a:cs typeface="Calibri"/>
              <a:sym typeface="Calibri"/>
            </a:endParaRPr>
          </a:p>
        </p:txBody>
      </p:sp>
      <p:sp>
        <p:nvSpPr>
          <p:cNvPr id="786" name="Google Shape;786;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share their writing with the class. Prompt students to ask questions and provide positive feedback or suggestions.</a:t>
            </a:r>
            <a:endParaRPr/>
          </a:p>
        </p:txBody>
      </p:sp>
      <p:sp>
        <p:nvSpPr>
          <p:cNvPr id="797" name="Google Shape;797;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recall words with the VC and CVC patterns they learned in Weeks 3 and 4. Explain that they learned that the vowel sounds in these words are usually short. </a:t>
            </a:r>
            <a:endParaRPr/>
          </a:p>
          <a:p>
            <a:pPr indent="-228600" lvl="0" marL="228600" rtl="0" algn="l">
              <a:lnSpc>
                <a:spcPct val="100000"/>
              </a:lnSpc>
              <a:spcBef>
                <a:spcPts val="0"/>
              </a:spcBef>
              <a:spcAft>
                <a:spcPts val="0"/>
              </a:spcAft>
              <a:buSzPts val="1200"/>
              <a:buFont typeface="Calibri"/>
              <a:buAutoNum type="arabicPeriod"/>
            </a:pPr>
            <a:r>
              <a:rPr lang="en-US"/>
              <a:t>Write these words: it, in, met, red. Have students identify the spelling patterns and then read the words. Cover the words and ask students to spell them. </a:t>
            </a:r>
            <a:endParaRPr/>
          </a:p>
          <a:p>
            <a:pPr indent="-228600" lvl="0" marL="228600" rtl="0" algn="l">
              <a:lnSpc>
                <a:spcPct val="100000"/>
              </a:lnSpc>
              <a:spcBef>
                <a:spcPts val="0"/>
              </a:spcBef>
              <a:spcAft>
                <a:spcPts val="0"/>
              </a:spcAft>
              <a:buSzPts val="1200"/>
              <a:buFont typeface="Calibri"/>
              <a:buAutoNum type="arabicPeriod"/>
            </a:pPr>
            <a:r>
              <a:rPr lang="en-US"/>
              <a:t>Have students use the spelling patterns for at and vet to make a list of other words they can write with these patterns.</a:t>
            </a:r>
            <a:endParaRPr b="1">
              <a:latin typeface="Calibri"/>
              <a:ea typeface="Calibri"/>
              <a:cs typeface="Calibri"/>
              <a:sym typeface="Calibri"/>
            </a:endParaRPr>
          </a:p>
        </p:txBody>
      </p:sp>
      <p:sp>
        <p:nvSpPr>
          <p:cNvPr id="810" name="Google Shape;810;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196 of the Student Interactive.</a:t>
            </a:r>
            <a:endParaRPr sz="1200">
              <a:latin typeface="Calibri"/>
              <a:ea typeface="Calibri"/>
              <a:cs typeface="Calibri"/>
              <a:sym typeface="Calibri"/>
            </a:endParaRPr>
          </a:p>
        </p:txBody>
      </p:sp>
      <p:sp>
        <p:nvSpPr>
          <p:cNvPr id="824" name="Google Shape;824;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6" name="Google Shape;83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Have students turn to p. 166 in the Student Interactive. Have them read the first sentence, and guide them to figure out the missing letter. </a:t>
            </a:r>
            <a:r>
              <a:rPr i="1" lang="en-US"/>
              <a:t>What sound goes at the beginning of ig</a:t>
            </a:r>
            <a:r>
              <a:rPr i="1" lang="en-US">
                <a:latin typeface="Arial"/>
                <a:ea typeface="Arial"/>
                <a:cs typeface="Arial"/>
                <a:sym typeface="Arial"/>
              </a:rPr>
              <a:t>?</a:t>
            </a:r>
            <a:r>
              <a:rPr i="1" lang="en-US"/>
              <a:t> What is the letter for that sound</a:t>
            </a:r>
            <a:r>
              <a:rPr i="1" lang="en-US">
                <a:latin typeface="Arial"/>
                <a:ea typeface="Arial"/>
                <a:cs typeface="Arial"/>
                <a:sym typeface="Arial"/>
              </a:rPr>
              <a:t>?</a:t>
            </a:r>
            <a:r>
              <a:rPr i="1" lang="en-US"/>
              <a:t> </a:t>
            </a:r>
            <a:r>
              <a:rPr lang="en-US"/>
              <a:t>Students should say /d/, d. Have them write </a:t>
            </a:r>
            <a:r>
              <a:rPr i="1" lang="en-US"/>
              <a:t>dig</a:t>
            </a:r>
            <a:r>
              <a:rPr lang="en-US"/>
              <a:t>. Then have students complete the page.</a:t>
            </a:r>
            <a:endParaRPr i="1" sz="1200">
              <a:latin typeface="Calibri"/>
              <a:ea typeface="Calibri"/>
              <a:cs typeface="Calibri"/>
              <a:sym typeface="Calibri"/>
            </a:endParaRPr>
          </a:p>
        </p:txBody>
      </p:sp>
      <p:sp>
        <p:nvSpPr>
          <p:cNvPr id="142" name="Google Shape;142;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today they will identify words in sentences and count how many words they hear. Say the following sentence: </a:t>
            </a:r>
            <a:r>
              <a:rPr i="1" lang="en-US"/>
              <a:t>I run in the sun. Listen as I say the sentence again: I</a:t>
            </a:r>
            <a:r>
              <a:rPr lang="en-US"/>
              <a:t> (clap) </a:t>
            </a:r>
            <a:r>
              <a:rPr i="1" lang="en-US"/>
              <a:t>run</a:t>
            </a:r>
            <a:r>
              <a:rPr lang="en-US"/>
              <a:t> (clap) </a:t>
            </a:r>
            <a:r>
              <a:rPr i="1" lang="en-US"/>
              <a:t>in</a:t>
            </a:r>
            <a:r>
              <a:rPr lang="en-US"/>
              <a:t> (clap) </a:t>
            </a:r>
            <a:r>
              <a:rPr i="1" lang="en-US"/>
              <a:t>the</a:t>
            </a:r>
            <a:r>
              <a:rPr lang="en-US"/>
              <a:t> (clap) </a:t>
            </a:r>
            <a:r>
              <a:rPr i="1" lang="en-US"/>
              <a:t>sun</a:t>
            </a:r>
            <a:r>
              <a:rPr lang="en-US"/>
              <a:t> (clap). </a:t>
            </a:r>
            <a:r>
              <a:rPr i="1" lang="en-US"/>
              <a:t>I clapped five times. There are five words in this sentence.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Say the following sentences: She has a big job. Mom and Dad are at my game. I go to school. Have students clap for each word they hear and count the words in each sentence.</a:t>
            </a:r>
            <a:endParaRPr i="0" sz="1200">
              <a:latin typeface="Calibri"/>
              <a:ea typeface="Calibri"/>
              <a:cs typeface="Calibri"/>
              <a:sym typeface="Calibri"/>
            </a:endParaRPr>
          </a:p>
        </p:txBody>
      </p:sp>
      <p:sp>
        <p:nvSpPr>
          <p:cNvPr id="847" name="Google Shape;847;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today they will read some sentences. </a:t>
            </a:r>
            <a:r>
              <a:rPr i="1" lang="en-US"/>
              <a:t>The sentences you read will include sounds and high-frequency words you have already learned. You can also look at the pictures to help you understand the sentences better.</a:t>
            </a:r>
            <a:endParaRPr/>
          </a:p>
          <a:p>
            <a:pPr indent="-228600" lvl="0" marL="228600" rtl="0" algn="l">
              <a:lnSpc>
                <a:spcPct val="100000"/>
              </a:lnSpc>
              <a:spcBef>
                <a:spcPts val="0"/>
              </a:spcBef>
              <a:spcAft>
                <a:spcPts val="0"/>
              </a:spcAft>
              <a:buSzPts val="1200"/>
              <a:buFont typeface="Calibri"/>
              <a:buAutoNum type="arabicPeriod"/>
            </a:pPr>
            <a:r>
              <a:rPr lang="en-US"/>
              <a:t>Show students a mug. Write these sentences on the board: It is a bug. It is a mug. </a:t>
            </a:r>
            <a:r>
              <a:rPr i="1" lang="en-US"/>
              <a:t>Let’s read these sentences together: It is a bug. It is a mug. Which sentence tells about this object</a:t>
            </a:r>
            <a:r>
              <a:rPr i="1" lang="en-US">
                <a:latin typeface="Arial"/>
                <a:ea typeface="Arial"/>
                <a:cs typeface="Arial"/>
                <a:sym typeface="Arial"/>
              </a:rPr>
              <a:t>?</a:t>
            </a:r>
            <a:r>
              <a:rPr i="1" lang="en-US"/>
              <a:t> Yes, the sentence It is a mug tells about the object.</a:t>
            </a:r>
            <a:endParaRPr/>
          </a:p>
          <a:p>
            <a:pPr indent="-228600" lvl="0" marL="228600" rtl="0" algn="l">
              <a:lnSpc>
                <a:spcPct val="100000"/>
              </a:lnSpc>
              <a:spcBef>
                <a:spcPts val="0"/>
              </a:spcBef>
              <a:spcAft>
                <a:spcPts val="0"/>
              </a:spcAft>
              <a:buSzPts val="1200"/>
              <a:buFont typeface="Calibri"/>
              <a:buAutoNum type="arabicPeriod"/>
            </a:pPr>
            <a:r>
              <a:rPr lang="en-US"/>
              <a:t>Have students turn to p. 174 in the Student Interactive. Guide them as they decode the words in the first sentence and write the word </a:t>
            </a:r>
            <a:r>
              <a:rPr i="1" lang="en-US"/>
              <a:t>van</a:t>
            </a:r>
            <a:r>
              <a:rPr lang="en-US"/>
              <a:t> from the word bank to complete the sentence to match the picture. Have students complete the activity.</a:t>
            </a:r>
            <a:endParaRPr i="1"/>
          </a:p>
        </p:txBody>
      </p:sp>
      <p:sp>
        <p:nvSpPr>
          <p:cNvPr id="862" name="Google Shape;862;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look at p. 175 in the Student Interactive. </a:t>
            </a:r>
            <a:endParaRPr/>
          </a:p>
          <a:p>
            <a:pPr indent="-228600" lvl="0" marL="228600" rtl="0" algn="l">
              <a:lnSpc>
                <a:spcPct val="100000"/>
              </a:lnSpc>
              <a:spcBef>
                <a:spcPts val="0"/>
              </a:spcBef>
              <a:spcAft>
                <a:spcPts val="0"/>
              </a:spcAft>
              <a:buSzPts val="1200"/>
              <a:buFont typeface="Calibri"/>
              <a:buAutoNum type="arabicPeriod"/>
            </a:pPr>
            <a:r>
              <a:rPr lang="en-US"/>
              <a:t>Have them write the correct letter to complete each word. </a:t>
            </a:r>
            <a:endParaRPr/>
          </a:p>
          <a:p>
            <a:pPr indent="-228600" lvl="0" marL="228600" rtl="0" algn="l">
              <a:lnSpc>
                <a:spcPct val="100000"/>
              </a:lnSpc>
              <a:spcBef>
                <a:spcPts val="0"/>
              </a:spcBef>
              <a:spcAft>
                <a:spcPts val="0"/>
              </a:spcAft>
              <a:buSzPts val="1200"/>
              <a:buFont typeface="Calibri"/>
              <a:buAutoNum type="arabicPeriod"/>
            </a:pPr>
            <a:r>
              <a:rPr lang="en-US"/>
              <a:t>Then have them decode the sentences. </a:t>
            </a:r>
            <a:endParaRPr/>
          </a:p>
        </p:txBody>
      </p:sp>
      <p:sp>
        <p:nvSpPr>
          <p:cNvPr id="877" name="Google Shape;877;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365760" rtl="0" algn="l">
              <a:lnSpc>
                <a:spcPct val="100000"/>
              </a:lnSpc>
              <a:spcBef>
                <a:spcPts val="0"/>
              </a:spcBef>
              <a:spcAft>
                <a:spcPts val="0"/>
              </a:spcAft>
              <a:buSzPts val="1200"/>
              <a:buFont typeface="Calibri"/>
              <a:buAutoNum type="arabicPeriod"/>
            </a:pPr>
            <a:r>
              <a:rPr lang="en-US"/>
              <a:t>Remind students that high frequency words are words that appear over and over in texts. </a:t>
            </a:r>
            <a:endParaRPr/>
          </a:p>
          <a:p>
            <a:pPr indent="-215900" lvl="0" marL="365760" rtl="0" algn="l">
              <a:lnSpc>
                <a:spcPct val="100000"/>
              </a:lnSpc>
              <a:spcBef>
                <a:spcPts val="0"/>
              </a:spcBef>
              <a:spcAft>
                <a:spcPts val="0"/>
              </a:spcAft>
              <a:buSzPts val="1200"/>
              <a:buFont typeface="Calibri"/>
              <a:buAutoNum type="arabicPeriod"/>
            </a:pPr>
            <a:r>
              <a:rPr lang="en-US"/>
              <a:t>Remind them they will be learning many high-frequency words this year, and the words will help them become better readers. </a:t>
            </a:r>
            <a:endParaRPr/>
          </a:p>
          <a:p>
            <a:pPr indent="-215900" lvl="0" marL="365760" rtl="0" algn="l">
              <a:lnSpc>
                <a:spcPct val="100000"/>
              </a:lnSpc>
              <a:spcBef>
                <a:spcPts val="0"/>
              </a:spcBef>
              <a:spcAft>
                <a:spcPts val="0"/>
              </a:spcAft>
              <a:buSzPts val="1200"/>
              <a:buFont typeface="Calibri"/>
              <a:buAutoNum type="arabicPeriod"/>
            </a:pPr>
            <a:r>
              <a:rPr lang="en-US"/>
              <a:t>Say the word please and ask students what letters spell the word. </a:t>
            </a:r>
            <a:endParaRPr/>
          </a:p>
          <a:p>
            <a:pPr indent="-215900" lvl="0" marL="365760" rtl="0" algn="l">
              <a:lnSpc>
                <a:spcPct val="100000"/>
              </a:lnSpc>
              <a:spcBef>
                <a:spcPts val="0"/>
              </a:spcBef>
              <a:spcAft>
                <a:spcPts val="0"/>
              </a:spcAft>
              <a:buSzPts val="1200"/>
              <a:buFont typeface="Calibri"/>
              <a:buAutoNum type="arabicPeriod"/>
            </a:pPr>
            <a:r>
              <a:rPr lang="en-US"/>
              <a:t>Have students:</a:t>
            </a:r>
            <a:endParaRPr/>
          </a:p>
          <a:p>
            <a:pPr indent="-215900" lvl="1" marL="822960" rtl="0" algn="l">
              <a:lnSpc>
                <a:spcPct val="100000"/>
              </a:lnSpc>
              <a:spcBef>
                <a:spcPts val="0"/>
              </a:spcBef>
              <a:spcAft>
                <a:spcPts val="0"/>
              </a:spcAft>
              <a:buSzPts val="1200"/>
              <a:buFont typeface="Arial"/>
              <a:buChar char="•"/>
            </a:pPr>
            <a:r>
              <a:rPr lang="en-US"/>
              <a:t>say the letters in the word as you write the letters on the board.</a:t>
            </a:r>
            <a:endParaRPr/>
          </a:p>
          <a:p>
            <a:pPr indent="-215900" lvl="1" marL="822960" rtl="0" algn="l">
              <a:lnSpc>
                <a:spcPct val="100000"/>
              </a:lnSpc>
              <a:spcBef>
                <a:spcPts val="0"/>
              </a:spcBef>
              <a:spcAft>
                <a:spcPts val="0"/>
              </a:spcAft>
              <a:buSzPts val="1200"/>
              <a:buFont typeface="Arial"/>
              <a:buChar char="•"/>
            </a:pPr>
            <a:r>
              <a:rPr lang="en-US"/>
              <a:t>say and spell the word, doing a silent cheer for each letter.</a:t>
            </a:r>
            <a:endParaRPr/>
          </a:p>
          <a:p>
            <a:pPr indent="-215900" lvl="1" marL="822960" rtl="0" algn="l">
              <a:lnSpc>
                <a:spcPct val="100000"/>
              </a:lnSpc>
              <a:spcBef>
                <a:spcPts val="0"/>
              </a:spcBef>
              <a:spcAft>
                <a:spcPts val="0"/>
              </a:spcAft>
              <a:buSzPts val="1200"/>
              <a:buFont typeface="Arial"/>
              <a:buChar char="•"/>
            </a:pPr>
            <a:r>
              <a:rPr lang="en-US"/>
              <a:t>repeat with </a:t>
            </a:r>
            <a:r>
              <a:rPr i="1" lang="en-US"/>
              <a:t>want</a:t>
            </a:r>
            <a:r>
              <a:rPr lang="en-US"/>
              <a:t> and </a:t>
            </a:r>
            <a:r>
              <a:rPr i="1" lang="en-US"/>
              <a:t>every</a:t>
            </a:r>
            <a:r>
              <a:rPr lang="en-US"/>
              <a:t>.</a:t>
            </a:r>
            <a:endParaRPr b="0" i="0" sz="1200" u="none" strike="noStrike">
              <a:solidFill>
                <a:srgbClr val="000000"/>
              </a:solidFill>
              <a:latin typeface="Calibri"/>
              <a:ea typeface="Calibri"/>
              <a:cs typeface="Calibri"/>
              <a:sym typeface="Calibri"/>
            </a:endParaRPr>
          </a:p>
        </p:txBody>
      </p:sp>
      <p:sp>
        <p:nvSpPr>
          <p:cNvPr id="890" name="Google Shape;890;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they can retell different texts that they have read in order to find connections between the texts.</a:t>
            </a:r>
            <a:endParaRPr/>
          </a:p>
          <a:p>
            <a:pPr indent="-228600" lvl="1" marL="685800" rtl="0" algn="l">
              <a:lnSpc>
                <a:spcPct val="100000"/>
              </a:lnSpc>
              <a:spcBef>
                <a:spcPts val="0"/>
              </a:spcBef>
              <a:spcAft>
                <a:spcPts val="0"/>
              </a:spcAft>
              <a:buClr>
                <a:srgbClr val="373536"/>
              </a:buClr>
              <a:buSzPts val="1200"/>
              <a:buFont typeface="Arial"/>
              <a:buChar char="•"/>
            </a:pPr>
            <a:r>
              <a:rPr lang="en-US"/>
              <a:t>To retell a text is to say in your own words what the text is about and what happens in the text.</a:t>
            </a:r>
            <a:endParaRPr/>
          </a:p>
          <a:p>
            <a:pPr indent="-228600" lvl="1" marL="685800" rtl="0" algn="l">
              <a:lnSpc>
                <a:spcPct val="100000"/>
              </a:lnSpc>
              <a:spcBef>
                <a:spcPts val="0"/>
              </a:spcBef>
              <a:spcAft>
                <a:spcPts val="0"/>
              </a:spcAft>
              <a:buClr>
                <a:srgbClr val="373536"/>
              </a:buClr>
              <a:buSzPts val="1200"/>
              <a:buFont typeface="Arial"/>
              <a:buChar char="•"/>
            </a:pPr>
            <a:r>
              <a:rPr lang="en-US"/>
              <a:t>When you retell a text, you start at the beginning and tell what happened in order.</a:t>
            </a:r>
            <a:endParaRPr/>
          </a:p>
          <a:p>
            <a:pPr indent="-228600" lvl="1" marL="685800" rtl="0" algn="l">
              <a:lnSpc>
                <a:spcPct val="100000"/>
              </a:lnSpc>
              <a:spcBef>
                <a:spcPts val="0"/>
              </a:spcBef>
              <a:spcAft>
                <a:spcPts val="0"/>
              </a:spcAft>
              <a:buClr>
                <a:srgbClr val="373536"/>
              </a:buClr>
              <a:buSzPts val="1200"/>
              <a:buFont typeface="Arial"/>
              <a:buChar char="•"/>
            </a:pPr>
            <a:r>
              <a:rPr lang="en-US"/>
              <a:t>When retelling different stories, you can see where the stories are alike and where they are different.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retelling texts by focusing on Tempura, Tempera. Say:</a:t>
            </a:r>
            <a:endParaRPr/>
          </a:p>
          <a:p>
            <a:pPr indent="-228600" lvl="1" marL="685800" rtl="0" algn="l">
              <a:lnSpc>
                <a:spcPct val="100000"/>
              </a:lnSpc>
              <a:spcBef>
                <a:spcPts val="0"/>
              </a:spcBef>
              <a:spcAft>
                <a:spcPts val="0"/>
              </a:spcAft>
              <a:buClr>
                <a:srgbClr val="373536"/>
              </a:buClr>
              <a:buSzPts val="1200"/>
              <a:buFont typeface="Arial"/>
              <a:buChar char="•"/>
            </a:pPr>
            <a:r>
              <a:rPr i="1" lang="en-US"/>
              <a:t>We read a story called Tempura, Tempera. For Grandfather’s birthday, Teresa’s mother makes tempera. Grandfather is from Portugal and tempera is a traditional Portuguese dish. Teresa invited her friend Haruko to dinner. Haruko explained that she had eaten tempera before, but in Japanese they call it tempura. Grandfather explains that they brought the dish from Portugal to Japan and shared it. Everyone enjoyed eating the tempera.</a:t>
            </a:r>
            <a:endParaRPr/>
          </a:p>
          <a:p>
            <a:pPr indent="-228600" lvl="1" marL="685800" rtl="0" algn="l">
              <a:lnSpc>
                <a:spcPct val="100000"/>
              </a:lnSpc>
              <a:spcBef>
                <a:spcPts val="0"/>
              </a:spcBef>
              <a:spcAft>
                <a:spcPts val="0"/>
              </a:spcAft>
              <a:buClr>
                <a:srgbClr val="373536"/>
              </a:buClr>
              <a:buSzPts val="1200"/>
              <a:buFont typeface="Arial"/>
              <a:buChar char="•"/>
            </a:pPr>
            <a:r>
              <a:rPr i="1" lang="en-US"/>
              <a:t>We have read other texts about family traditions. We can retell those texts, too. We can say how they tell about traditions. Then we can see how they connect to Tempura, Tempera</a:t>
            </a:r>
            <a:r>
              <a:rPr lang="en-US"/>
              <a: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find a partner and complete the Turn and Talk activity on p. 192 of the Student Interactive.</a:t>
            </a:r>
            <a:endParaRPr i="1" sz="1200">
              <a:solidFill>
                <a:srgbClr val="373536"/>
              </a:solidFill>
              <a:latin typeface="Calibri"/>
              <a:ea typeface="Calibri"/>
              <a:cs typeface="Calibri"/>
              <a:sym typeface="Calibri"/>
            </a:endParaRPr>
          </a:p>
        </p:txBody>
      </p:sp>
      <p:sp>
        <p:nvSpPr>
          <p:cNvPr id="903" name="Google Shape;903;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a:t>
            </a:r>
            <a:endParaRPr/>
          </a:p>
          <a:p>
            <a:pPr indent="-228600" lvl="0" marL="228600" rtl="0" algn="l">
              <a:lnSpc>
                <a:spcPct val="100000"/>
              </a:lnSpc>
              <a:spcBef>
                <a:spcPts val="0"/>
              </a:spcBef>
              <a:spcAft>
                <a:spcPts val="0"/>
              </a:spcAft>
              <a:buSzPts val="1200"/>
              <a:buFont typeface="Calibri"/>
              <a:buAutoNum type="arabicPeriod"/>
            </a:pPr>
            <a:r>
              <a:rPr lang="en-US"/>
              <a:t>Tell them to discuss in small groups or write or draw their responses on a separate sheet of paper.</a:t>
            </a:r>
            <a:endParaRPr b="1" sz="1200">
              <a:latin typeface="Calibri"/>
              <a:ea typeface="Calibri"/>
              <a:cs typeface="Calibri"/>
              <a:sym typeface="Calibri"/>
            </a:endParaRPr>
          </a:p>
        </p:txBody>
      </p:sp>
      <p:sp>
        <p:nvSpPr>
          <p:cNvPr id="916" name="Google Shape;916;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“Assessments help students and teachers determine what was learned during the Writing Workshop. Assessments tell us where we did a great job and where we might need some more help.” This assessment will check what students learned about writing personal narratives.</a:t>
            </a:r>
            <a:endParaRPr/>
          </a:p>
          <a:p>
            <a:pPr indent="-228600" lvl="0" marL="228600" rtl="0" algn="l">
              <a:lnSpc>
                <a:spcPct val="100000"/>
              </a:lnSpc>
              <a:spcBef>
                <a:spcPts val="0"/>
              </a:spcBef>
              <a:spcAft>
                <a:spcPts val="0"/>
              </a:spcAft>
              <a:buSzPts val="1200"/>
              <a:buFont typeface="Calibri"/>
              <a:buAutoNum type="arabicPeriod"/>
            </a:pPr>
            <a:r>
              <a:rPr lang="en-US"/>
              <a:t>Think aloud to summarize the elements of a personal narrative. Explain to students that a personal narrative:</a:t>
            </a:r>
            <a:endParaRPr/>
          </a:p>
          <a:p>
            <a:pPr indent="-228600" lvl="1" marL="685800" rtl="0" algn="l">
              <a:lnSpc>
                <a:spcPct val="100000"/>
              </a:lnSpc>
              <a:spcBef>
                <a:spcPts val="0"/>
              </a:spcBef>
              <a:spcAft>
                <a:spcPts val="0"/>
              </a:spcAft>
              <a:buSzPts val="1200"/>
              <a:buFont typeface="Arial"/>
              <a:buChar char="•"/>
            </a:pPr>
            <a:r>
              <a:rPr lang="en-US"/>
              <a:t>is a story about an event that happened in the author’s life. </a:t>
            </a:r>
            <a:endParaRPr/>
          </a:p>
          <a:p>
            <a:pPr indent="-228600" lvl="1" marL="685800" rtl="0" algn="l">
              <a:lnSpc>
                <a:spcPct val="100000"/>
              </a:lnSpc>
              <a:spcBef>
                <a:spcPts val="0"/>
              </a:spcBef>
              <a:spcAft>
                <a:spcPts val="0"/>
              </a:spcAft>
              <a:buSzPts val="1200"/>
              <a:buFont typeface="Arial"/>
              <a:buChar char="•"/>
            </a:pPr>
            <a:r>
              <a:rPr lang="en-US"/>
              <a:t>is told from the narrator’s, or author’s, perspective. </a:t>
            </a:r>
            <a:endParaRPr/>
          </a:p>
          <a:p>
            <a:pPr indent="-228600" lvl="1" marL="685800" rtl="0" algn="l">
              <a:lnSpc>
                <a:spcPct val="100000"/>
              </a:lnSpc>
              <a:spcBef>
                <a:spcPts val="0"/>
              </a:spcBef>
              <a:spcAft>
                <a:spcPts val="0"/>
              </a:spcAft>
              <a:buSzPts val="1200"/>
              <a:buFont typeface="Arial"/>
              <a:buChar char="•"/>
            </a:pPr>
            <a:r>
              <a:rPr lang="en-US"/>
              <a:t>includes a first event, a middle, and an ending that tells the resolution to a problem.</a:t>
            </a:r>
            <a:endParaRPr/>
          </a:p>
          <a:p>
            <a:pPr indent="-228600" lvl="0" marL="228600" rtl="0" algn="l">
              <a:lnSpc>
                <a:spcPct val="100000"/>
              </a:lnSpc>
              <a:spcBef>
                <a:spcPts val="0"/>
              </a:spcBef>
              <a:spcAft>
                <a:spcPts val="0"/>
              </a:spcAft>
              <a:buSzPts val="1200"/>
              <a:buFont typeface="Calibri"/>
              <a:buAutoNum type="arabicPeriod"/>
            </a:pPr>
            <a:r>
              <a:rPr lang="en-US"/>
              <a:t>Ask students to think about some personal narratives they heard in class. Which ones do they remember</a:t>
            </a:r>
            <a:r>
              <a:rPr lang="en-US">
                <a:latin typeface="Arial"/>
                <a:ea typeface="Arial"/>
                <a:cs typeface="Arial"/>
                <a:sym typeface="Arial"/>
              </a:rPr>
              <a:t>?</a:t>
            </a:r>
            <a:r>
              <a:rPr lang="en-US"/>
              <a:t> What made the narrative memorable</a:t>
            </a:r>
            <a:r>
              <a:rPr lang="en-US">
                <a:latin typeface="Arial"/>
                <a:ea typeface="Arial"/>
                <a:cs typeface="Arial"/>
                <a:sym typeface="Arial"/>
              </a:rPr>
              <a:t>?</a:t>
            </a:r>
            <a:r>
              <a:rPr lang="en-US"/>
              <a:t> Prompt students to recall the events that happened in the narrative. </a:t>
            </a:r>
            <a:endParaRPr/>
          </a:p>
          <a:p>
            <a:pPr indent="-228600" lvl="0" marL="228600" rtl="0" algn="l">
              <a:lnSpc>
                <a:spcPct val="100000"/>
              </a:lnSpc>
              <a:spcBef>
                <a:spcPts val="0"/>
              </a:spcBef>
              <a:spcAft>
                <a:spcPts val="0"/>
              </a:spcAft>
              <a:buSzPts val="1200"/>
              <a:buFont typeface="Calibri"/>
              <a:buAutoNum type="arabicPeriod"/>
            </a:pPr>
            <a:r>
              <a:rPr lang="en-US"/>
              <a:t>With students, review p. 199 in the Student Interactive. Give students time to ask questions if they need clarification.</a:t>
            </a:r>
            <a:endParaRPr i="1"/>
          </a:p>
        </p:txBody>
      </p:sp>
      <p:sp>
        <p:nvSpPr>
          <p:cNvPr id="930" name="Google Shape;930;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See the unit assessment on p. T417. As an alternative assessment, you may wish to score the personal narratives that students shared on Celebration Day.</a:t>
            </a:r>
            <a:endParaRPr/>
          </a:p>
          <a:p>
            <a:pPr indent="-228600" lvl="0" marL="228600" rtl="0" algn="l">
              <a:lnSpc>
                <a:spcPct val="100000"/>
              </a:lnSpc>
              <a:spcBef>
                <a:spcPts val="0"/>
              </a:spcBef>
              <a:spcAft>
                <a:spcPts val="0"/>
              </a:spcAft>
              <a:buSzPts val="1200"/>
              <a:buFont typeface="Calibri"/>
              <a:buAutoNum type="arabicPeriod"/>
            </a:pPr>
            <a:r>
              <a:rPr lang="en-US"/>
              <a:t>Provide students the assessment prompt. The prompt may be displayed for students or printed from SavvasRealize.com.</a:t>
            </a:r>
            <a:endParaRPr i="1"/>
          </a:p>
        </p:txBody>
      </p:sp>
      <p:sp>
        <p:nvSpPr>
          <p:cNvPr id="943" name="Google Shape;94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Do your homework in the </a:t>
            </a:r>
            <a:r>
              <a:rPr b="1" lang="en-US"/>
              <a:t>den</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Has the cat been </a:t>
            </a:r>
            <a:r>
              <a:rPr b="1" lang="en-US"/>
              <a:t>fed</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will stay in </a:t>
            </a:r>
            <a:r>
              <a:rPr b="1" lang="en-US"/>
              <a:t>bed</a:t>
            </a:r>
            <a:r>
              <a:rPr lang="en-US"/>
              <a:t> all day.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dad works as a </a:t>
            </a:r>
            <a:r>
              <a:rPr b="1" lang="en-US"/>
              <a:t>vet</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Please</a:t>
            </a:r>
            <a:r>
              <a:rPr lang="en-US"/>
              <a:t> help me carry these bags.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t>
            </a:r>
            <a:r>
              <a:rPr b="1" lang="en-US"/>
              <a:t>want</a:t>
            </a:r>
            <a:r>
              <a:rPr lang="en-US"/>
              <a:t> to go to the movie</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955" name="Google Shape;955;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sentence and have students complete the question. What are we eating for dinner?</a:t>
            </a:r>
            <a:endParaRPr/>
          </a:p>
          <a:p>
            <a:pPr indent="-228600" lvl="0" marL="228600" rtl="0" algn="l">
              <a:lnSpc>
                <a:spcPct val="100000"/>
              </a:lnSpc>
              <a:spcBef>
                <a:spcPts val="0"/>
              </a:spcBef>
              <a:spcAft>
                <a:spcPts val="0"/>
              </a:spcAft>
              <a:buSzPts val="1200"/>
              <a:buFont typeface="Calibri"/>
              <a:buAutoNum type="arabicPeriod"/>
            </a:pPr>
            <a:r>
              <a:rPr lang="en-US"/>
              <a:t>Which word is a question word?</a:t>
            </a:r>
            <a:endParaRPr/>
          </a:p>
          <a:p>
            <a:pPr indent="-228600" lvl="1" marL="685800" rtl="0" algn="l">
              <a:lnSpc>
                <a:spcPct val="100000"/>
              </a:lnSpc>
              <a:spcBef>
                <a:spcPts val="0"/>
              </a:spcBef>
              <a:spcAft>
                <a:spcPts val="0"/>
              </a:spcAft>
              <a:buSzPts val="1200"/>
              <a:buFont typeface="Calibri"/>
              <a:buAutoNum type="alphaUcPeriod"/>
            </a:pPr>
            <a:r>
              <a:rPr b="1" lang="en-US"/>
              <a:t>What</a:t>
            </a:r>
            <a:endParaRPr/>
          </a:p>
          <a:p>
            <a:pPr indent="-228600" lvl="1" marL="685800" rtl="0" algn="l">
              <a:lnSpc>
                <a:spcPct val="100000"/>
              </a:lnSpc>
              <a:spcBef>
                <a:spcPts val="0"/>
              </a:spcBef>
              <a:spcAft>
                <a:spcPts val="0"/>
              </a:spcAft>
              <a:buSzPts val="1200"/>
              <a:buFont typeface="Calibri"/>
              <a:buAutoNum type="alphaUcPeriod"/>
            </a:pPr>
            <a:r>
              <a:rPr lang="en-US"/>
              <a:t>are</a:t>
            </a:r>
            <a:endParaRPr/>
          </a:p>
          <a:p>
            <a:pPr indent="-228600" lvl="1" marL="685800" rtl="0" algn="l">
              <a:lnSpc>
                <a:spcPct val="100000"/>
              </a:lnSpc>
              <a:spcBef>
                <a:spcPts val="0"/>
              </a:spcBef>
              <a:spcAft>
                <a:spcPts val="0"/>
              </a:spcAft>
              <a:buSzPts val="1200"/>
              <a:buFont typeface="Calibri"/>
              <a:buAutoNum type="alphaUcPeriod"/>
            </a:pPr>
            <a:r>
              <a:rPr lang="en-US"/>
              <a:t>eating</a:t>
            </a:r>
            <a:endParaRPr/>
          </a:p>
          <a:p>
            <a:pPr indent="-228600" lvl="0" marL="22860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Language and Conventions, p. 220 from the Resource Download Center. </a:t>
            </a:r>
            <a:r>
              <a:rPr b="1" i="0" lang="en-US" sz="1200" u="none" strike="noStrike">
                <a:solidFill>
                  <a:srgbClr val="000000"/>
                </a:solidFill>
                <a:latin typeface="Calibri"/>
                <a:ea typeface="Calibri"/>
                <a:cs typeface="Calibri"/>
                <a:sym typeface="Calibri"/>
              </a:rPr>
              <a:t>Click path: Table of Contents -&gt; Resource Download Center -&gt; Language and Conventions -&gt; U4 W5</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72" name="Google Shape;972;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Display the high-frequency words </a:t>
            </a:r>
            <a:r>
              <a:rPr i="1" lang="en-US"/>
              <a:t>please, want, and every. </a:t>
            </a:r>
            <a:endParaRPr/>
          </a:p>
          <a:p>
            <a:pPr indent="-256032" lvl="0" marL="256032" rtl="0" algn="l">
              <a:lnSpc>
                <a:spcPct val="100000"/>
              </a:lnSpc>
              <a:spcBef>
                <a:spcPts val="0"/>
              </a:spcBef>
              <a:spcAft>
                <a:spcPts val="0"/>
              </a:spcAft>
              <a:buSzPts val="1200"/>
              <a:buFont typeface="Calibri"/>
              <a:buAutoNum type="arabicPeriod"/>
            </a:pPr>
            <a:r>
              <a:rPr lang="en-US"/>
              <a:t>Read the words aloud. </a:t>
            </a:r>
            <a:endParaRPr/>
          </a:p>
          <a:p>
            <a:pPr indent="-256032" lvl="0" marL="256032" rtl="0" algn="l">
              <a:lnSpc>
                <a:spcPct val="100000"/>
              </a:lnSpc>
              <a:spcBef>
                <a:spcPts val="0"/>
              </a:spcBef>
              <a:spcAft>
                <a:spcPts val="0"/>
              </a:spcAft>
              <a:buSzPts val="1200"/>
              <a:buFont typeface="Calibri"/>
              <a:buAutoNum type="arabicPeriod"/>
            </a:pPr>
            <a:r>
              <a:rPr lang="en-US"/>
              <a:t>Have students point to the word please and read it. </a:t>
            </a:r>
            <a:endParaRPr/>
          </a:p>
          <a:p>
            <a:pPr indent="-256032" lvl="0" marL="256032" rtl="0" algn="l">
              <a:lnSpc>
                <a:spcPct val="100000"/>
              </a:lnSpc>
              <a:spcBef>
                <a:spcPts val="0"/>
              </a:spcBef>
              <a:spcAft>
                <a:spcPts val="0"/>
              </a:spcAft>
              <a:buSzPts val="1200"/>
              <a:buFont typeface="Calibri"/>
              <a:buAutoNum type="arabicPeriod"/>
            </a:pPr>
            <a:r>
              <a:rPr lang="en-US"/>
              <a:t>Repeat for </a:t>
            </a:r>
            <a:r>
              <a:rPr i="1" lang="en-US"/>
              <a:t>want</a:t>
            </a:r>
            <a:r>
              <a:rPr lang="en-US"/>
              <a:t> and </a:t>
            </a:r>
            <a:r>
              <a:rPr i="1" lang="en-US"/>
              <a:t>every.</a:t>
            </a:r>
            <a:endParaRPr i="1"/>
          </a:p>
        </p:txBody>
      </p:sp>
      <p:sp>
        <p:nvSpPr>
          <p:cNvPr id="155" name="Google Shape;15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84" name="Google Shape;984;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of the Essential Question for Unit 4: What can we learn from the past</a:t>
            </a:r>
            <a:r>
              <a:rPr lang="en-US">
                <a:latin typeface="Arial"/>
                <a:ea typeface="Arial"/>
                <a:cs typeface="Arial"/>
                <a:sym typeface="Arial"/>
              </a:rPr>
              <a:t>? </a:t>
            </a:r>
            <a:r>
              <a:rPr lang="en-US"/>
              <a:t>Then tell them the Weekly Question: What can we learn from family traditions</a:t>
            </a:r>
            <a:r>
              <a:rPr lang="en-US">
                <a:latin typeface="Arial"/>
                <a:ea typeface="Arial"/>
                <a:cs typeface="Arial"/>
                <a:sym typeface="Arial"/>
              </a:rPr>
              <a:t>?</a:t>
            </a:r>
            <a:r>
              <a:rPr lang="en-US"/>
              <a:t> Explain to students that a family tradition is one way that we can connect to the past. By connecting to the past, we can learn about it.</a:t>
            </a:r>
            <a:endParaRPr/>
          </a:p>
          <a:p>
            <a:pPr indent="-228600" lvl="0" marL="228600" rtl="0" algn="l">
              <a:lnSpc>
                <a:spcPct val="100000"/>
              </a:lnSpc>
              <a:spcBef>
                <a:spcPts val="0"/>
              </a:spcBef>
              <a:spcAft>
                <a:spcPts val="0"/>
              </a:spcAft>
              <a:buSzPts val="1200"/>
              <a:buFont typeface="Calibri"/>
              <a:buAutoNum type="arabicPeriod"/>
            </a:pPr>
            <a:r>
              <a:rPr lang="en-US"/>
              <a:t>Have students turn to pp. 164–165 in the Student Interactive. Tell them that they are going to hear a poem about a family tradition. Guide the discussion with the following prompts:</a:t>
            </a:r>
            <a:endParaRPr/>
          </a:p>
          <a:p>
            <a:pPr indent="-228600" lvl="1" marL="685800" rtl="0" algn="l">
              <a:lnSpc>
                <a:spcPct val="100000"/>
              </a:lnSpc>
              <a:spcBef>
                <a:spcPts val="0"/>
              </a:spcBef>
              <a:spcAft>
                <a:spcPts val="0"/>
              </a:spcAft>
              <a:buSzPts val="1200"/>
              <a:buFont typeface="Calibri"/>
              <a:buChar char="•"/>
            </a:pPr>
            <a:r>
              <a:rPr lang="en-US"/>
              <a:t>Read the poem aloud to students while they follow along.</a:t>
            </a:r>
            <a:endParaRPr/>
          </a:p>
          <a:p>
            <a:pPr indent="-228600" lvl="1" marL="685800" rtl="0" algn="l">
              <a:lnSpc>
                <a:spcPct val="100000"/>
              </a:lnSpc>
              <a:spcBef>
                <a:spcPts val="0"/>
              </a:spcBef>
              <a:spcAft>
                <a:spcPts val="0"/>
              </a:spcAft>
              <a:buSzPts val="1200"/>
              <a:buFont typeface="Calibri"/>
              <a:buChar char="•"/>
            </a:pPr>
            <a:r>
              <a:rPr lang="en-US"/>
              <a:t>Then ask students for their initial responses to the poem. Ask students if they know what the Fourth of July is. Ask if they know what camping is, or if they can picture a campfire or fireworks. Try to ensure that students understand all the important concepts mentioned in the poem. Then read the poem aloud again as they follow along.</a:t>
            </a:r>
            <a:endParaRPr/>
          </a:p>
          <a:p>
            <a:pPr indent="-228600" lvl="1" marL="685800" rtl="0" algn="l">
              <a:lnSpc>
                <a:spcPct val="100000"/>
              </a:lnSpc>
              <a:spcBef>
                <a:spcPts val="0"/>
              </a:spcBef>
              <a:spcAft>
                <a:spcPts val="0"/>
              </a:spcAft>
              <a:buSzPts val="1200"/>
              <a:buFont typeface="Calibri"/>
              <a:buChar char="•"/>
            </a:pPr>
            <a:r>
              <a:rPr lang="en-US"/>
              <a:t>Ask students to draw personal connections to the poem by saying how their own family traditions are similar to or different from the tradition described in the poem.</a:t>
            </a:r>
            <a:endParaRPr/>
          </a:p>
          <a:p>
            <a:pPr indent="-228600" lvl="1" marL="685800" rtl="0" algn="l">
              <a:lnSpc>
                <a:spcPct val="100000"/>
              </a:lnSpc>
              <a:spcBef>
                <a:spcPts val="0"/>
              </a:spcBef>
              <a:spcAft>
                <a:spcPts val="0"/>
              </a:spcAft>
              <a:buSzPts val="1200"/>
              <a:buFont typeface="Calibri"/>
              <a:buChar char="•"/>
            </a:pPr>
            <a:r>
              <a:rPr lang="en-US"/>
              <a:t>Ask students to describe familiar people, places, and things related to their traditions. Ask them who takes part in their family traditions. Ask students where they celebrate their traditions. Have them describe with detail any objects that are part of their traditions.</a:t>
            </a:r>
            <a:endParaRPr/>
          </a:p>
          <a:p>
            <a:pPr indent="-228600" lvl="0" marL="228600" rtl="0" algn="l">
              <a:lnSpc>
                <a:spcPct val="100000"/>
              </a:lnSpc>
              <a:spcBef>
                <a:spcPts val="0"/>
              </a:spcBef>
              <a:spcAft>
                <a:spcPts val="0"/>
              </a:spcAft>
              <a:buSzPts val="1200"/>
              <a:buFont typeface="Calibri"/>
              <a:buAutoNum type="arabicPeriod"/>
            </a:pPr>
            <a:r>
              <a:rPr lang="en-US"/>
              <a:t>Have students interact with the poem by completing the drawing activity on p. 165 in the Student Interactive. </a:t>
            </a:r>
            <a:endParaRPr/>
          </a:p>
          <a:p>
            <a:pPr indent="-228600" lvl="0" marL="228600" rtl="0" algn="l">
              <a:lnSpc>
                <a:spcPct val="100000"/>
              </a:lnSpc>
              <a:spcBef>
                <a:spcPts val="0"/>
              </a:spcBef>
              <a:spcAft>
                <a:spcPts val="0"/>
              </a:spcAft>
              <a:buSzPts val="1200"/>
              <a:buFont typeface="Calibri"/>
              <a:buAutoNum type="arabicPeriod"/>
            </a:pPr>
            <a:r>
              <a:rPr lang="en-US"/>
              <a:t>Remind students of the Week 5 Question: What can we learn from family traditions</a:t>
            </a:r>
            <a:r>
              <a:rPr lang="en-US">
                <a:latin typeface="Arial"/>
                <a:ea typeface="Arial"/>
                <a:cs typeface="Arial"/>
                <a:sym typeface="Arial"/>
              </a:rPr>
              <a:t>?</a:t>
            </a:r>
            <a:r>
              <a:rPr lang="en-US"/>
              <a:t> Explain to them that they just heard and responded to a poem about a family tradition. The family in the poem camps out every Fourth of July. Other families have other traditions. Tell students they will learn about some other family traditions this week.</a:t>
            </a:r>
            <a:endParaRPr i="1" sz="1200">
              <a:latin typeface="Calibri"/>
              <a:ea typeface="Calibri"/>
              <a:cs typeface="Calibri"/>
              <a:sym typeface="Calibri"/>
            </a:endParaRPr>
          </a:p>
        </p:txBody>
      </p:sp>
      <p:sp>
        <p:nvSpPr>
          <p:cNvPr id="168" name="Google Shape;16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you are going to read a fictional text, or story, aloud. Stories have a theme. A story’s theme is the big idea or concept that the story is about. Have students listen as you read aloud “A Night at the Cogdells.” Remind students to be active listeners by looking at you and thinking about the story as you read.</a:t>
            </a:r>
            <a:endParaRPr/>
          </a:p>
          <a:p>
            <a:pPr indent="-2286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28600" lvl="0" marL="228600" rtl="0" algn="l">
              <a:lnSpc>
                <a:spcPct val="100000"/>
              </a:lnSpc>
              <a:spcBef>
                <a:spcPts val="0"/>
              </a:spcBef>
              <a:spcAft>
                <a:spcPts val="0"/>
              </a:spcAft>
              <a:buSzPts val="1200"/>
              <a:buFont typeface="Calibri"/>
              <a:buAutoNum type="arabicPeriod"/>
            </a:pPr>
            <a:r>
              <a:rPr lang="en-US"/>
              <a:t>Reread the text aloud, pausing to model Think Aloud strategies related to the genre.</a:t>
            </a:r>
            <a:endParaRPr/>
          </a:p>
          <a:p>
            <a:pPr indent="-228600" lvl="0" marL="228600" rtl="0" algn="l">
              <a:lnSpc>
                <a:spcPct val="100000"/>
              </a:lnSpc>
              <a:spcBef>
                <a:spcPts val="0"/>
              </a:spcBef>
              <a:spcAft>
                <a:spcPts val="0"/>
              </a:spcAft>
              <a:buSzPts val="1200"/>
              <a:buFont typeface="Calibri"/>
              <a:buAutoNum type="arabicPeriod"/>
            </a:pPr>
            <a:r>
              <a:rPr lang="en-US"/>
              <a:t>Use a chart to help students recognize the characteristics of fiction. Tell them to help you list all the parts of the text that help us see what the text’s theme is. Ask them to say what the theme is.</a:t>
            </a:r>
            <a:endParaRPr sz="1200">
              <a:latin typeface="Calibri"/>
              <a:ea typeface="Calibri"/>
              <a:cs typeface="Calibri"/>
              <a:sym typeface="Calibri"/>
            </a:endParaRPr>
          </a:p>
        </p:txBody>
      </p:sp>
      <p:sp>
        <p:nvSpPr>
          <p:cNvPr id="183" name="Google Shape;18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2.png"/><Relationship Id="rId7"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2.png"/><Relationship Id="rId7"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2.png"/><Relationship Id="rId7"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2.png"/><Relationship Id="rId7"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37.png"/><Relationship Id="rId8"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16.png"/><Relationship Id="rId8"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2.png"/><Relationship Id="rId7" Type="http://schemas.openxmlformats.org/officeDocument/2006/relationships/image" Target="../media/image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0.png"/><Relationship Id="rId7"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icture containing clock&#10;&#10;Description automatically generated" id="196" name="Google Shape;196;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7" name="Google Shape;197;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8" name="Google Shape;198;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9" name="Google Shape;199;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0" name="Google Shape;200;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Fiction Qualities </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 177</a:t>
            </a:r>
            <a:endParaRPr b="0" i="0" sz="1400" u="none" cap="none" strike="noStrike">
              <a:solidFill>
                <a:srgbClr val="000000"/>
              </a:solidFill>
              <a:latin typeface="Century Gothic"/>
              <a:ea typeface="Century Gothic"/>
              <a:cs typeface="Century Gothic"/>
              <a:sym typeface="Century Gothic"/>
            </a:endParaRPr>
          </a:p>
        </p:txBody>
      </p:sp>
      <p:sp>
        <p:nvSpPr>
          <p:cNvPr id="202" name="Google Shape;202;p12"/>
          <p:cNvSpPr txBox="1"/>
          <p:nvPr/>
        </p:nvSpPr>
        <p:spPr>
          <a:xfrm>
            <a:off x="9194643" y="2397968"/>
            <a:ext cx="278490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176-177 in your Student Interactive.</a:t>
            </a:r>
            <a:endParaRPr b="0" i="0" sz="3200" u="none" cap="none" strike="noStrike">
              <a:solidFill>
                <a:schemeClr val="dk1"/>
              </a:solidFill>
              <a:latin typeface="Century Gothic"/>
              <a:ea typeface="Century Gothic"/>
              <a:cs typeface="Century Gothic"/>
              <a:sym typeface="Century Gothic"/>
            </a:endParaRPr>
          </a:p>
        </p:txBody>
      </p:sp>
      <p:grpSp>
        <p:nvGrpSpPr>
          <p:cNvPr id="203" name="Google Shape;203;p12"/>
          <p:cNvGrpSpPr/>
          <p:nvPr/>
        </p:nvGrpSpPr>
        <p:grpSpPr>
          <a:xfrm>
            <a:off x="389339" y="1563578"/>
            <a:ext cx="8628398" cy="3730857"/>
            <a:chOff x="-6485594" y="1148185"/>
            <a:chExt cx="9938261" cy="4139877"/>
          </a:xfrm>
        </p:grpSpPr>
        <p:pic>
          <p:nvPicPr>
            <p:cNvPr id="204" name="Google Shape;204;p12"/>
            <p:cNvPicPr preferRelativeResize="0"/>
            <p:nvPr/>
          </p:nvPicPr>
          <p:blipFill rotWithShape="1">
            <a:blip r:embed="rId6">
              <a:alphaModFix/>
            </a:blip>
            <a:srcRect b="0" l="0" r="0" t="0"/>
            <a:stretch/>
          </p:blipFill>
          <p:spPr>
            <a:xfrm>
              <a:off x="-6485594" y="1148185"/>
              <a:ext cx="4978656" cy="41213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05" name="Google Shape;205;p12"/>
            <p:cNvPicPr preferRelativeResize="0"/>
            <p:nvPr/>
          </p:nvPicPr>
          <p:blipFill rotWithShape="1">
            <a:blip r:embed="rId7">
              <a:alphaModFix/>
            </a:blip>
            <a:srcRect b="0" l="0" r="0" t="0"/>
            <a:stretch/>
          </p:blipFill>
          <p:spPr>
            <a:xfrm>
              <a:off x="-1506938" y="1173051"/>
              <a:ext cx="4959605" cy="41150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descr="A picture containing clock&#10;&#10;Description automatically generated" id="211" name="Google Shape;211;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2" name="Google Shape;212;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3" name="Google Shape;213;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4" name="Google Shape;214;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5" name="Google Shape;215;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6" name="Google Shape;216;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7" name="Google Shape;217;p13"/>
          <p:cNvPicPr preferRelativeResize="0"/>
          <p:nvPr/>
        </p:nvPicPr>
        <p:blipFill rotWithShape="1">
          <a:blip r:embed="rId6">
            <a:alphaModFix/>
          </a:blip>
          <a:srcRect b="0" l="0" r="0" t="0"/>
          <a:stretch/>
        </p:blipFill>
        <p:spPr>
          <a:xfrm>
            <a:off x="6266249" y="2338535"/>
            <a:ext cx="4948236" cy="713781"/>
          </a:xfrm>
          <a:prstGeom prst="rect">
            <a:avLst/>
          </a:prstGeom>
          <a:noFill/>
          <a:ln>
            <a:noFill/>
          </a:ln>
        </p:spPr>
      </p:pic>
      <p:sp>
        <p:nvSpPr>
          <p:cNvPr id="218" name="Google Shape;218;p13"/>
          <p:cNvSpPr txBox="1"/>
          <p:nvPr/>
        </p:nvSpPr>
        <p:spPr>
          <a:xfrm>
            <a:off x="6569160" y="3318505"/>
            <a:ext cx="493230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a:t>
            </a:r>
            <a:r>
              <a:rPr b="0" i="0" lang="en-US" sz="3200" u="none" cap="none" strike="noStrike">
                <a:solidFill>
                  <a:schemeClr val="dk1"/>
                </a:solidFill>
                <a:latin typeface="Century Gothic"/>
                <a:ea typeface="Century Gothic"/>
                <a:cs typeface="Century Gothic"/>
                <a:sym typeface="Century Gothic"/>
              </a:rPr>
              <a:t> is the story like a narrative nonfiction story</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a:t>
            </a:r>
            <a:r>
              <a:rPr b="0" i="0" lang="en-US" sz="3200" u="none" cap="none" strike="noStrike">
                <a:solidFill>
                  <a:schemeClr val="dk1"/>
                </a:solidFill>
                <a:latin typeface="Century Gothic"/>
                <a:ea typeface="Century Gothic"/>
                <a:cs typeface="Century Gothic"/>
                <a:sym typeface="Century Gothic"/>
              </a:rPr>
              <a:t> is it different</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219" name="Google Shape;219;p13"/>
          <p:cNvPicPr preferRelativeResize="0"/>
          <p:nvPr/>
        </p:nvPicPr>
        <p:blipFill rotWithShape="1">
          <a:blip r:embed="rId7">
            <a:alphaModFix/>
          </a:blip>
          <a:srcRect b="0" l="0" r="0" t="0"/>
          <a:stretch/>
        </p:blipFill>
        <p:spPr>
          <a:xfrm>
            <a:off x="619494" y="1383873"/>
            <a:ext cx="5475591" cy="45594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A picture containing clock&#10;&#10;Description automatically generated" id="225" name="Google Shape;225;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6" name="Google Shape;226;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7" name="Google Shape;227;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8" name="Google Shape;228;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9" name="Google Shape;229;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30" name="Google Shape;230;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193</a:t>
            </a:r>
            <a:endParaRPr b="0" i="0" sz="1400" u="none" cap="none" strike="noStrike">
              <a:solidFill>
                <a:srgbClr val="000000"/>
              </a:solidFill>
              <a:latin typeface="Century Gothic"/>
              <a:ea typeface="Century Gothic"/>
              <a:cs typeface="Century Gothic"/>
              <a:sym typeface="Century Gothic"/>
            </a:endParaRPr>
          </a:p>
        </p:txBody>
      </p:sp>
      <p:sp>
        <p:nvSpPr>
          <p:cNvPr id="231" name="Google Shape;231;p14"/>
          <p:cNvSpPr txBox="1"/>
          <p:nvPr/>
        </p:nvSpPr>
        <p:spPr>
          <a:xfrm>
            <a:off x="7756424" y="2208300"/>
            <a:ext cx="405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193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232" name="Google Shape;232;p14"/>
          <p:cNvPicPr preferRelativeResize="0"/>
          <p:nvPr/>
        </p:nvPicPr>
        <p:blipFill rotWithShape="1">
          <a:blip r:embed="rId6">
            <a:alphaModFix/>
          </a:blip>
          <a:srcRect b="0" l="0" r="0" t="0"/>
          <a:stretch/>
        </p:blipFill>
        <p:spPr>
          <a:xfrm>
            <a:off x="851607" y="1297873"/>
            <a:ext cx="5954291" cy="49200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A picture containing clock&#10;&#10;Description automatically generated" id="238" name="Google Shape;23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9" name="Google Shape;23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0" name="Google Shape;24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1" name="Google Shape;24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2" name="Google Shape;24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43" name="Google Shape;243;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sp>
        <p:nvSpPr>
          <p:cNvPr id="244" name="Google Shape;244;p15"/>
          <p:cNvSpPr txBox="1"/>
          <p:nvPr/>
        </p:nvSpPr>
        <p:spPr>
          <a:xfrm>
            <a:off x="1725988" y="1972900"/>
            <a:ext cx="1408500" cy="3786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5200"/>
              <a:buFont typeface="Arial"/>
              <a:buNone/>
            </a:pPr>
            <a:r>
              <a:rPr b="0" i="0" lang="en-US" sz="5200" u="none" cap="none" strike="noStrike">
                <a:solidFill>
                  <a:schemeClr val="dk1"/>
                </a:solidFill>
                <a:latin typeface="Century Gothic"/>
                <a:ea typeface="Century Gothic"/>
                <a:cs typeface="Century Gothic"/>
                <a:sym typeface="Century Gothic"/>
              </a:rPr>
              <a:t>it</a:t>
            </a:r>
            <a:endParaRPr b="0" i="0" sz="5200" u="none" cap="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5200"/>
              <a:buFont typeface="Arial"/>
              <a:buNone/>
            </a:pPr>
            <a:r>
              <a:rPr b="0" i="0" lang="en-US" sz="5200" u="none" cap="none" strike="noStrike">
                <a:solidFill>
                  <a:schemeClr val="dk1"/>
                </a:solidFill>
                <a:latin typeface="Century Gothic"/>
                <a:ea typeface="Century Gothic"/>
                <a:cs typeface="Century Gothic"/>
                <a:sym typeface="Century Gothic"/>
              </a:rPr>
              <a:t>kit</a:t>
            </a:r>
            <a:endParaRPr b="0" i="0" sz="5200" u="none" cap="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5200"/>
              <a:buFont typeface="Arial"/>
              <a:buNone/>
            </a:pPr>
            <a:r>
              <a:rPr b="0" i="0" lang="en-US" sz="5200" u="none" cap="none" strike="noStrike">
                <a:solidFill>
                  <a:schemeClr val="dk1"/>
                </a:solidFill>
                <a:latin typeface="Century Gothic"/>
                <a:ea typeface="Century Gothic"/>
                <a:cs typeface="Century Gothic"/>
                <a:sym typeface="Century Gothic"/>
              </a:rPr>
              <a:t>bit</a:t>
            </a:r>
            <a:endParaRPr b="0" i="0" sz="5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A picture containing clock&#10;&#10;Description automatically generated" id="250" name="Google Shape;250;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1" name="Google Shape;251;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2" name="Google Shape;252;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3" name="Google Shape;253;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4" name="Google Shape;254;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55" name="Google Shape;255;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197</a:t>
            </a:r>
            <a:endParaRPr b="0" i="0" sz="1400" u="none" cap="none" strike="noStrike">
              <a:solidFill>
                <a:srgbClr val="000000"/>
              </a:solidFill>
              <a:latin typeface="Century Gothic"/>
              <a:ea typeface="Century Gothic"/>
              <a:cs typeface="Century Gothic"/>
              <a:sym typeface="Century Gothic"/>
            </a:endParaRPr>
          </a:p>
        </p:txBody>
      </p:sp>
      <p:sp>
        <p:nvSpPr>
          <p:cNvPr id="256" name="Google Shape;256;p16"/>
          <p:cNvSpPr txBox="1"/>
          <p:nvPr/>
        </p:nvSpPr>
        <p:spPr>
          <a:xfrm>
            <a:off x="7287376" y="2644050"/>
            <a:ext cx="4355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57" name="Google Shape;257;p16"/>
          <p:cNvPicPr preferRelativeResize="0"/>
          <p:nvPr/>
        </p:nvPicPr>
        <p:blipFill rotWithShape="1">
          <a:blip r:embed="rId6">
            <a:alphaModFix/>
          </a:blip>
          <a:srcRect b="0" l="0" r="0" t="0"/>
          <a:stretch/>
        </p:blipFill>
        <p:spPr>
          <a:xfrm>
            <a:off x="819040" y="1328400"/>
            <a:ext cx="5739641" cy="47220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descr="A picture containing clock&#10;&#10;Description automatically generated" id="263" name="Google Shape;263;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4" name="Google Shape;264;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5" name="Google Shape;265;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6" name="Google Shape;266;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7" name="Google Shape;267;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8" name="Google Shape;268;p17"/>
          <p:cNvSpPr txBox="1"/>
          <p:nvPr/>
        </p:nvSpPr>
        <p:spPr>
          <a:xfrm>
            <a:off x="995900" y="2069275"/>
            <a:ext cx="9876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Revise </a:t>
            </a:r>
            <a:r>
              <a:rPr b="0" i="0" lang="en-US" sz="3200" u="none" cap="none" strike="noStrike">
                <a:solidFill>
                  <a:schemeClr val="dk1"/>
                </a:solidFill>
                <a:latin typeface="Century Gothic"/>
                <a:ea typeface="Century Gothic"/>
                <a:cs typeface="Century Gothic"/>
                <a:sym typeface="Century Gothic"/>
              </a:rPr>
              <a:t>your work for capitalization.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Decide</a:t>
            </a:r>
            <a:r>
              <a:rPr b="0" i="0" lang="en-US" sz="3200" u="none" cap="none" strike="noStrike">
                <a:solidFill>
                  <a:schemeClr val="dk1"/>
                </a:solidFill>
                <a:latin typeface="Century Gothic"/>
                <a:ea typeface="Century Gothic"/>
                <a:cs typeface="Century Gothic"/>
                <a:sym typeface="Century Gothic"/>
              </a:rPr>
              <a:t> which book you will share with the class on celebration day.</a:t>
            </a:r>
            <a:endParaRPr b="0" i="0" sz="1400" u="none" cap="none" strike="noStrike">
              <a:solidFill>
                <a:srgbClr val="000000"/>
              </a:solidFill>
              <a:latin typeface="Century Gothic"/>
              <a:ea typeface="Century Gothic"/>
              <a:cs typeface="Century Gothic"/>
              <a:sym typeface="Century Gothic"/>
            </a:endParaRPr>
          </a:p>
        </p:txBody>
      </p:sp>
      <p:sp>
        <p:nvSpPr>
          <p:cNvPr id="269" name="Google Shape;269;p17"/>
          <p:cNvSpPr txBox="1"/>
          <p:nvPr/>
        </p:nvSpPr>
        <p:spPr>
          <a:xfrm>
            <a:off x="995908" y="4693748"/>
            <a:ext cx="8548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the revisions you made with the class.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70" name="Google Shape;270;p17"/>
          <p:cNvPicPr preferRelativeResize="0"/>
          <p:nvPr/>
        </p:nvPicPr>
        <p:blipFill rotWithShape="1">
          <a:blip r:embed="rId6">
            <a:alphaModFix/>
          </a:blip>
          <a:srcRect b="0" l="0" r="0" t="0"/>
          <a:stretch/>
        </p:blipFill>
        <p:spPr>
          <a:xfrm>
            <a:off x="9194661" y="3390561"/>
            <a:ext cx="2289354" cy="22025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A picture containing clock&#10;&#10;Description automatically generated" id="276" name="Google Shape;276;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7" name="Google Shape;277;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8" name="Google Shape;278;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9" name="Google Shape;279;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0" name="Google Shape;280;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81" name="Google Shape;281;p19"/>
          <p:cNvSpPr txBox="1"/>
          <p:nvPr/>
        </p:nvSpPr>
        <p:spPr>
          <a:xfrm>
            <a:off x="819040" y="1794144"/>
            <a:ext cx="10151400" cy="34170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a:t>
            </a:r>
            <a:r>
              <a:rPr b="1" i="0" lang="en-US" sz="3600" u="none" cap="none" strike="noStrike">
                <a:solidFill>
                  <a:srgbClr val="000000"/>
                </a:solidFill>
                <a:latin typeface="Century Gothic"/>
                <a:ea typeface="Century Gothic"/>
                <a:cs typeface="Century Gothic"/>
                <a:sym typeface="Century Gothic"/>
              </a:rPr>
              <a:t>fed</a:t>
            </a:r>
            <a:r>
              <a:rPr b="0" i="0" lang="en-US" sz="3600" u="none" cap="none" strike="noStrike">
                <a:solidFill>
                  <a:srgbClr val="000000"/>
                </a:solidFill>
                <a:latin typeface="Century Gothic"/>
                <a:ea typeface="Century Gothic"/>
                <a:cs typeface="Century Gothic"/>
                <a:sym typeface="Century Gothic"/>
              </a:rPr>
              <a:t> the dogs.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It’s time for </a:t>
            </a:r>
            <a:r>
              <a:rPr b="1" i="0" lang="en-US" sz="3600" u="none" cap="none" strike="noStrike">
                <a:solidFill>
                  <a:srgbClr val="000000"/>
                </a:solidFill>
                <a:latin typeface="Century Gothic"/>
                <a:ea typeface="Century Gothic"/>
                <a:cs typeface="Century Gothic"/>
                <a:sym typeface="Century Gothic"/>
              </a:rPr>
              <a:t>bed</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watch TV in the </a:t>
            </a:r>
            <a:r>
              <a:rPr b="1" i="0" lang="en-US" sz="3600" u="none" cap="none" strike="noStrike">
                <a:solidFill>
                  <a:srgbClr val="000000"/>
                </a:solidFill>
                <a:latin typeface="Century Gothic"/>
                <a:ea typeface="Century Gothic"/>
                <a:cs typeface="Century Gothic"/>
                <a:sym typeface="Century Gothic"/>
              </a:rPr>
              <a:t>den</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will take my cat to the </a:t>
            </a:r>
            <a:r>
              <a:rPr b="1" i="0" lang="en-US" sz="3600" u="none" cap="none" strike="noStrike">
                <a:solidFill>
                  <a:srgbClr val="000000"/>
                </a:solidFill>
                <a:latin typeface="Century Gothic"/>
                <a:ea typeface="Century Gothic"/>
                <a:cs typeface="Century Gothic"/>
                <a:sym typeface="Century Gothic"/>
              </a:rPr>
              <a:t>vet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1" i="0" lang="en-US" sz="3600" u="none" cap="none" strike="noStrike">
                <a:solidFill>
                  <a:srgbClr val="000000"/>
                </a:solidFill>
                <a:latin typeface="Century Gothic"/>
                <a:ea typeface="Century Gothic"/>
                <a:cs typeface="Century Gothic"/>
                <a:sym typeface="Century Gothic"/>
              </a:rPr>
              <a:t>Please</a:t>
            </a:r>
            <a:r>
              <a:rPr b="0" i="0" lang="en-US" sz="3600" u="none" cap="none" strike="noStrike">
                <a:solidFill>
                  <a:srgbClr val="000000"/>
                </a:solidFill>
                <a:latin typeface="Century Gothic"/>
                <a:ea typeface="Century Gothic"/>
                <a:cs typeface="Century Gothic"/>
                <a:sym typeface="Century Gothic"/>
              </a:rPr>
              <a:t> help me with my homework.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a:t>
            </a:r>
            <a:r>
              <a:rPr b="1" i="0" lang="en-US" sz="3600" u="none" cap="none" strike="noStrike">
                <a:solidFill>
                  <a:srgbClr val="000000"/>
                </a:solidFill>
                <a:latin typeface="Century Gothic"/>
                <a:ea typeface="Century Gothic"/>
                <a:cs typeface="Century Gothic"/>
                <a:sym typeface="Century Gothic"/>
              </a:rPr>
              <a:t>want</a:t>
            </a:r>
            <a:r>
              <a:rPr b="0" i="0" lang="en-US" sz="3600" u="none" cap="none" strike="noStrike">
                <a:solidFill>
                  <a:srgbClr val="000000"/>
                </a:solidFill>
                <a:latin typeface="Century Gothic"/>
                <a:ea typeface="Century Gothic"/>
                <a:cs typeface="Century Gothic"/>
                <a:sym typeface="Century Gothic"/>
              </a:rPr>
              <a:t> chicken for dinner.</a:t>
            </a:r>
            <a:endParaRPr b="0" i="0" sz="3600" u="none" cap="none" strike="noStrike">
              <a:solidFill>
                <a:schemeClr val="dk1"/>
              </a:solidFill>
              <a:latin typeface="Century Gothic"/>
              <a:ea typeface="Century Gothic"/>
              <a:cs typeface="Century Gothic"/>
              <a:sym typeface="Century Gothic"/>
            </a:endParaRPr>
          </a:p>
        </p:txBody>
      </p:sp>
      <p:sp>
        <p:nvSpPr>
          <p:cNvPr id="282" name="Google Shape;282;p19"/>
          <p:cNvSpPr/>
          <p:nvPr/>
        </p:nvSpPr>
        <p:spPr>
          <a:xfrm>
            <a:off x="9413009" y="3927286"/>
            <a:ext cx="1557431" cy="55654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9"/>
          <p:cNvSpPr/>
          <p:nvPr/>
        </p:nvSpPr>
        <p:spPr>
          <a:xfrm>
            <a:off x="5245612" y="2394781"/>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19"/>
          <p:cNvSpPr/>
          <p:nvPr/>
        </p:nvSpPr>
        <p:spPr>
          <a:xfrm>
            <a:off x="6944439" y="2890771"/>
            <a:ext cx="820735" cy="54106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5" name="Google Shape;285;p19"/>
          <p:cNvSpPr/>
          <p:nvPr/>
        </p:nvSpPr>
        <p:spPr>
          <a:xfrm>
            <a:off x="5400973" y="1817785"/>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6" name="Google Shape;286;p19"/>
          <p:cNvSpPr/>
          <p:nvPr/>
        </p:nvSpPr>
        <p:spPr>
          <a:xfrm>
            <a:off x="8269475" y="3531025"/>
            <a:ext cx="9252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7" name="Google Shape;287;p19"/>
          <p:cNvSpPr/>
          <p:nvPr/>
        </p:nvSpPr>
        <p:spPr>
          <a:xfrm>
            <a:off x="7776600" y="4548124"/>
            <a:ext cx="1114800" cy="48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A picture containing clock&#10;&#10;Description automatically generated" id="293" name="Google Shape;293;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4" name="Google Shape;294;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5" name="Google Shape;295;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6" name="Google Shape;296;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7" name="Google Shape;297;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8" name="Google Shape;298;p18"/>
          <p:cNvSpPr txBox="1"/>
          <p:nvPr/>
        </p:nvSpPr>
        <p:spPr>
          <a:xfrm>
            <a:off x="843468" y="2570740"/>
            <a:ext cx="10505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What did you eat for breakfast</a:t>
            </a:r>
            <a:r>
              <a:rPr b="0" i="0" lang="en-US" sz="4800" u="none" cap="none" strike="noStrike">
                <a:solidFill>
                  <a:schemeClr val="accent1"/>
                </a:solidFill>
                <a:latin typeface="Arial"/>
                <a:ea typeface="Arial"/>
                <a:cs typeface="Arial"/>
                <a:sym typeface="Arial"/>
              </a:rPr>
              <a:t>?</a:t>
            </a:r>
            <a:endParaRPr b="0" i="0" sz="4800" u="none" cap="none" strike="noStrike">
              <a:solidFill>
                <a:schemeClr val="accent1"/>
              </a:solidFill>
              <a:latin typeface="Arial"/>
              <a:ea typeface="Arial"/>
              <a:cs typeface="Arial"/>
              <a:sym typeface="Arial"/>
            </a:endParaRPr>
          </a:p>
        </p:txBody>
      </p:sp>
      <p:sp>
        <p:nvSpPr>
          <p:cNvPr id="299" name="Google Shape;299;p18"/>
          <p:cNvSpPr txBox="1"/>
          <p:nvPr/>
        </p:nvSpPr>
        <p:spPr>
          <a:xfrm>
            <a:off x="2027400" y="5126900"/>
            <a:ext cx="78150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rgbClr val="000000"/>
                </a:solidFill>
                <a:latin typeface="Century Gothic"/>
                <a:ea typeface="Century Gothic"/>
                <a:cs typeface="Century Gothic"/>
                <a:sym typeface="Century Gothic"/>
              </a:rPr>
              <a:t>Take turns </a:t>
            </a:r>
            <a:r>
              <a:rPr b="1" i="0" lang="en-US" sz="3200" u="none" cap="none" strike="noStrike">
                <a:solidFill>
                  <a:srgbClr val="000000"/>
                </a:solidFill>
                <a:latin typeface="Century Gothic"/>
                <a:ea typeface="Century Gothic"/>
                <a:cs typeface="Century Gothic"/>
                <a:sym typeface="Century Gothic"/>
              </a:rPr>
              <a:t>asking </a:t>
            </a:r>
            <a:r>
              <a:rPr b="0" i="0" lang="en-US" sz="3200" u="none" cap="none" strike="noStrike">
                <a:solidFill>
                  <a:srgbClr val="000000"/>
                </a:solidFill>
                <a:latin typeface="Century Gothic"/>
                <a:ea typeface="Century Gothic"/>
                <a:cs typeface="Century Gothic"/>
                <a:sym typeface="Century Gothic"/>
              </a:rPr>
              <a:t>your partner “what” questions.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A picture containing drawing, lamp&#10;&#10;Description automatically generated" id="304" name="Google Shape;30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05" name="Google Shape;30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06" name="Google Shape;30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07" name="Google Shape;30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8" name="Google Shape;30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9" name="Google Shape;30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descr="A picture containing clock&#10;&#10;Description automatically generated" id="315" name="Google Shape;315;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6" name="Google Shape;316;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7" name="Google Shape;317;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8" name="Google Shape;318;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9" name="Google Shape;319;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20" name="Google Shape;320;p21"/>
          <p:cNvSpPr txBox="1"/>
          <p:nvPr/>
        </p:nvSpPr>
        <p:spPr>
          <a:xfrm>
            <a:off x="4733346" y="1798927"/>
            <a:ext cx="7069186"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My pet is wet. </a:t>
            </a:r>
            <a:endParaRPr b="0" i="0" sz="1400" u="none" cap="none" strike="noStrike">
              <a:solidFill>
                <a:srgbClr val="000000"/>
              </a:solidFill>
              <a:latin typeface="Arial"/>
              <a:ea typeface="Arial"/>
              <a:cs typeface="Arial"/>
              <a:sym typeface="Arial"/>
            </a:endParaRPr>
          </a:p>
        </p:txBody>
      </p:sp>
      <p:sp>
        <p:nvSpPr>
          <p:cNvPr id="321" name="Google Shape;321;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pic>
        <p:nvPicPr>
          <p:cNvPr id="322" name="Google Shape;322;p21"/>
          <p:cNvPicPr preferRelativeResize="0"/>
          <p:nvPr/>
        </p:nvPicPr>
        <p:blipFill rotWithShape="1">
          <a:blip r:embed="rId6">
            <a:alphaModFix/>
          </a:blip>
          <a:srcRect b="0" l="0" r="0" t="0"/>
          <a:stretch/>
        </p:blipFill>
        <p:spPr>
          <a:xfrm>
            <a:off x="1089063" y="1220261"/>
            <a:ext cx="3374819" cy="47545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23" name="Google Shape;323;p21"/>
          <p:cNvSpPr txBox="1"/>
          <p:nvPr/>
        </p:nvSpPr>
        <p:spPr>
          <a:xfrm>
            <a:off x="4733346" y="2876833"/>
            <a:ext cx="7069186"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Jed will set it on top. </a:t>
            </a:r>
            <a:endParaRPr b="0" i="0" sz="1400" u="none" cap="none" strike="noStrike">
              <a:solidFill>
                <a:srgbClr val="000000"/>
              </a:solidFill>
              <a:latin typeface="Arial"/>
              <a:ea typeface="Arial"/>
              <a:cs typeface="Arial"/>
              <a:sym typeface="Arial"/>
            </a:endParaRPr>
          </a:p>
        </p:txBody>
      </p:sp>
      <p:sp>
        <p:nvSpPr>
          <p:cNvPr id="324" name="Google Shape;324;p21"/>
          <p:cNvSpPr txBox="1"/>
          <p:nvPr/>
        </p:nvSpPr>
        <p:spPr>
          <a:xfrm>
            <a:off x="4733346" y="3814487"/>
            <a:ext cx="7069186"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Her pet went to the vet. </a:t>
            </a:r>
            <a:endParaRPr b="0" i="0" sz="1400" u="none" cap="none" strike="noStrike">
              <a:solidFill>
                <a:srgbClr val="000000"/>
              </a:solidFill>
              <a:latin typeface="Arial"/>
              <a:ea typeface="Arial"/>
              <a:cs typeface="Arial"/>
              <a:sym typeface="Arial"/>
            </a:endParaRPr>
          </a:p>
        </p:txBody>
      </p:sp>
      <p:sp>
        <p:nvSpPr>
          <p:cNvPr id="325" name="Google Shape;325;p21"/>
          <p:cNvSpPr txBox="1"/>
          <p:nvPr/>
        </p:nvSpPr>
        <p:spPr>
          <a:xfrm>
            <a:off x="4733346" y="4811712"/>
            <a:ext cx="7069186"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Meg had a red vest.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A picture containing clock&#10;&#10;Description automatically generated" id="331" name="Google Shape;331;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2" name="Google Shape;332;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3" name="Google Shape;333;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4" name="Google Shape;334;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5" name="Google Shape;335;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36" name="Google Shape;336;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sp>
        <p:nvSpPr>
          <p:cNvPr id="337" name="Google Shape;337;p22"/>
          <p:cNvSpPr txBox="1"/>
          <p:nvPr/>
        </p:nvSpPr>
        <p:spPr>
          <a:xfrm>
            <a:off x="7744170" y="2331753"/>
            <a:ext cx="4112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167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pic>
        <p:nvPicPr>
          <p:cNvPr id="338" name="Google Shape;338;p22"/>
          <p:cNvPicPr preferRelativeResize="0"/>
          <p:nvPr/>
        </p:nvPicPr>
        <p:blipFill rotWithShape="1">
          <a:blip r:embed="rId6">
            <a:alphaModFix/>
          </a:blip>
          <a:srcRect b="0" l="0" r="0" t="0"/>
          <a:stretch/>
        </p:blipFill>
        <p:spPr>
          <a:xfrm>
            <a:off x="1339275" y="1269550"/>
            <a:ext cx="5990249" cy="4965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A picture containing clock&#10;&#10;Description automatically generated" id="344" name="Google Shape;344;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5" name="Google Shape;345;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6" name="Google Shape;346;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7" name="Google Shape;347;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8" name="Google Shape;348;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349" name="Google Shape;349;p25"/>
          <p:cNvSpPr txBox="1"/>
          <p:nvPr/>
        </p:nvSpPr>
        <p:spPr>
          <a:xfrm>
            <a:off x="649900" y="27661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please</a:t>
            </a:r>
            <a:endParaRPr b="0" i="0" sz="1400" u="none" cap="none" strike="noStrike">
              <a:solidFill>
                <a:srgbClr val="000000"/>
              </a:solidFill>
              <a:latin typeface="Century Gothic"/>
              <a:ea typeface="Century Gothic"/>
              <a:cs typeface="Century Gothic"/>
              <a:sym typeface="Century Gothic"/>
            </a:endParaRPr>
          </a:p>
        </p:txBody>
      </p:sp>
      <p:sp>
        <p:nvSpPr>
          <p:cNvPr id="350" name="Google Shape;350;p25"/>
          <p:cNvSpPr txBox="1"/>
          <p:nvPr/>
        </p:nvSpPr>
        <p:spPr>
          <a:xfrm>
            <a:off x="4495801" y="276608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want</a:t>
            </a:r>
            <a:endParaRPr b="0" i="0" sz="1400" u="none" cap="none" strike="noStrike">
              <a:solidFill>
                <a:srgbClr val="000000"/>
              </a:solidFill>
              <a:latin typeface="Century Gothic"/>
              <a:ea typeface="Century Gothic"/>
              <a:cs typeface="Century Gothic"/>
              <a:sym typeface="Century Gothic"/>
            </a:endParaRPr>
          </a:p>
        </p:txBody>
      </p:sp>
      <p:sp>
        <p:nvSpPr>
          <p:cNvPr id="351" name="Google Shape;351;p25"/>
          <p:cNvSpPr txBox="1"/>
          <p:nvPr/>
        </p:nvSpPr>
        <p:spPr>
          <a:xfrm>
            <a:off x="8448714" y="276608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every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A picture containing clock&#10;&#10;Description automatically generated" id="357" name="Google Shape;357;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8" name="Google Shape;358;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9" name="Google Shape;359;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0" name="Google Shape;360;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1" name="Google Shape;361;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62" name="Google Shape;362;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a:t>
            </a:r>
            <a:endParaRPr b="0" i="0" sz="1400" u="none" cap="none" strike="noStrike">
              <a:solidFill>
                <a:srgbClr val="000000"/>
              </a:solidFill>
              <a:latin typeface="Century Gothic"/>
              <a:ea typeface="Century Gothic"/>
              <a:cs typeface="Century Gothic"/>
              <a:sym typeface="Century Gothic"/>
            </a:endParaRPr>
          </a:p>
        </p:txBody>
      </p:sp>
      <p:sp>
        <p:nvSpPr>
          <p:cNvPr id="363" name="Google Shape;363;p24"/>
          <p:cNvSpPr txBox="1"/>
          <p:nvPr/>
        </p:nvSpPr>
        <p:spPr>
          <a:xfrm>
            <a:off x="1503149" y="260121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served</a:t>
            </a:r>
            <a:endParaRPr b="0" i="0" sz="1400" u="none" cap="none" strike="noStrike">
              <a:solidFill>
                <a:srgbClr val="000000"/>
              </a:solidFill>
              <a:latin typeface="Century Gothic"/>
              <a:ea typeface="Century Gothic"/>
              <a:cs typeface="Century Gothic"/>
              <a:sym typeface="Century Gothic"/>
            </a:endParaRPr>
          </a:p>
        </p:txBody>
      </p:sp>
      <p:sp>
        <p:nvSpPr>
          <p:cNvPr id="364" name="Google Shape;364;p24"/>
          <p:cNvSpPr txBox="1"/>
          <p:nvPr/>
        </p:nvSpPr>
        <p:spPr>
          <a:xfrm>
            <a:off x="6593500" y="260121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sailed</a:t>
            </a:r>
            <a:endParaRPr b="0" i="0" sz="1400" u="none" cap="none" strike="noStrike">
              <a:solidFill>
                <a:srgbClr val="000000"/>
              </a:solidFill>
              <a:latin typeface="Century Gothic"/>
              <a:ea typeface="Century Gothic"/>
              <a:cs typeface="Century Gothic"/>
              <a:sym typeface="Century Gothic"/>
            </a:endParaRPr>
          </a:p>
        </p:txBody>
      </p:sp>
      <p:sp>
        <p:nvSpPr>
          <p:cNvPr id="365" name="Google Shape;365;p24"/>
          <p:cNvSpPr txBox="1"/>
          <p:nvPr/>
        </p:nvSpPr>
        <p:spPr>
          <a:xfrm>
            <a:off x="1503149"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shared</a:t>
            </a:r>
            <a:endParaRPr b="0" i="0" sz="1400" u="none" cap="none" strike="noStrike">
              <a:solidFill>
                <a:srgbClr val="000000"/>
              </a:solidFill>
              <a:latin typeface="Century Gothic"/>
              <a:ea typeface="Century Gothic"/>
              <a:cs typeface="Century Gothic"/>
              <a:sym typeface="Century Gothic"/>
            </a:endParaRPr>
          </a:p>
        </p:txBody>
      </p:sp>
      <p:sp>
        <p:nvSpPr>
          <p:cNvPr id="366" name="Google Shape;366;p24"/>
          <p:cNvSpPr txBox="1"/>
          <p:nvPr/>
        </p:nvSpPr>
        <p:spPr>
          <a:xfrm>
            <a:off x="6593500"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brought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picture containing clock&#10;&#10;Description automatically generated" id="372" name="Google Shape;372;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3" name="Google Shape;373;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4" name="Google Shape;374;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5" name="Google Shape;375;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6" name="Google Shape;376;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77" name="Google Shape;377;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Century Gothic"/>
              <a:ea typeface="Century Gothic"/>
              <a:cs typeface="Century Gothic"/>
              <a:sym typeface="Century Gothic"/>
            </a:endParaRPr>
          </a:p>
        </p:txBody>
      </p:sp>
      <p:pic>
        <p:nvPicPr>
          <p:cNvPr id="378" name="Google Shape;378;p26"/>
          <p:cNvPicPr preferRelativeResize="0"/>
          <p:nvPr/>
        </p:nvPicPr>
        <p:blipFill rotWithShape="1">
          <a:blip r:embed="rId6">
            <a:alphaModFix/>
          </a:blip>
          <a:srcRect b="0" l="0" r="0" t="0"/>
          <a:stretch/>
        </p:blipFill>
        <p:spPr>
          <a:xfrm>
            <a:off x="2293801" y="1230360"/>
            <a:ext cx="6304897" cy="52073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descr="A picture containing clock&#10;&#10;Description automatically generated" id="384" name="Google Shape;384;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5" name="Google Shape;385;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6" name="Google Shape;386;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7" name="Google Shape;387;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8" name="Google Shape;388;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Tempura, Tempera</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9" name="Google Shape;389;p27"/>
          <p:cNvPicPr preferRelativeResize="0"/>
          <p:nvPr/>
        </p:nvPicPr>
        <p:blipFill rotWithShape="1">
          <a:blip r:embed="rId6">
            <a:alphaModFix/>
          </a:blip>
          <a:srcRect b="0" l="0" r="0" t="0"/>
          <a:stretch/>
        </p:blipFill>
        <p:spPr>
          <a:xfrm flipH="1">
            <a:off x="9984174" y="2094627"/>
            <a:ext cx="2437442" cy="1926306"/>
          </a:xfrm>
          <a:prstGeom prst="rect">
            <a:avLst/>
          </a:prstGeom>
          <a:noFill/>
          <a:ln>
            <a:noFill/>
          </a:ln>
        </p:spPr>
      </p:pic>
      <p:sp>
        <p:nvSpPr>
          <p:cNvPr id="390" name="Google Shape;390;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 181</a:t>
            </a:r>
            <a:endParaRPr b="0" i="0" sz="1400" u="none" cap="none" strike="noStrike">
              <a:solidFill>
                <a:srgbClr val="000000"/>
              </a:solidFill>
              <a:latin typeface="Century Gothic"/>
              <a:ea typeface="Century Gothic"/>
              <a:cs typeface="Century Gothic"/>
              <a:sym typeface="Century Gothic"/>
            </a:endParaRPr>
          </a:p>
        </p:txBody>
      </p:sp>
      <p:pic>
        <p:nvPicPr>
          <p:cNvPr id="391" name="Google Shape;391;p27"/>
          <p:cNvPicPr preferRelativeResize="0"/>
          <p:nvPr/>
        </p:nvPicPr>
        <p:blipFill rotWithShape="1">
          <a:blip r:embed="rId7">
            <a:alphaModFix/>
          </a:blip>
          <a:srcRect b="0" l="534" r="544" t="0"/>
          <a:stretch/>
        </p:blipFill>
        <p:spPr>
          <a:xfrm>
            <a:off x="503000" y="1593925"/>
            <a:ext cx="9481175" cy="3958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A picture containing clock&#10;&#10;Description automatically generated" id="397" name="Google Shape;397;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8" name="Google Shape;398;p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9" name="Google Shape;399;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0" name="Google Shape;400;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1" name="Google Shape;401;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Tempura, Tempera</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2" name="Google Shape;402;p3"/>
          <p:cNvPicPr preferRelativeResize="0"/>
          <p:nvPr/>
        </p:nvPicPr>
        <p:blipFill rotWithShape="1">
          <a:blip r:embed="rId6">
            <a:alphaModFix/>
          </a:blip>
          <a:srcRect b="0" l="0" r="0" t="0"/>
          <a:stretch/>
        </p:blipFill>
        <p:spPr>
          <a:xfrm flipH="1">
            <a:off x="9984174" y="2094627"/>
            <a:ext cx="2437442" cy="1926306"/>
          </a:xfrm>
          <a:prstGeom prst="rect">
            <a:avLst/>
          </a:prstGeom>
          <a:noFill/>
          <a:ln>
            <a:noFill/>
          </a:ln>
        </p:spPr>
      </p:pic>
      <p:sp>
        <p:nvSpPr>
          <p:cNvPr id="403" name="Google Shape;403;p3"/>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 183</a:t>
            </a:r>
            <a:endParaRPr b="0" i="0" sz="1400" u="none" cap="none" strike="noStrike">
              <a:solidFill>
                <a:srgbClr val="000000"/>
              </a:solidFill>
              <a:latin typeface="Century Gothic"/>
              <a:ea typeface="Century Gothic"/>
              <a:cs typeface="Century Gothic"/>
              <a:sym typeface="Century Gothic"/>
            </a:endParaRPr>
          </a:p>
        </p:txBody>
      </p:sp>
      <p:pic>
        <p:nvPicPr>
          <p:cNvPr id="404" name="Google Shape;404;p3"/>
          <p:cNvPicPr preferRelativeResize="0"/>
          <p:nvPr/>
        </p:nvPicPr>
        <p:blipFill rotWithShape="1">
          <a:blip r:embed="rId7">
            <a:alphaModFix/>
          </a:blip>
          <a:srcRect b="0" l="445" r="455" t="0"/>
          <a:stretch/>
        </p:blipFill>
        <p:spPr>
          <a:xfrm>
            <a:off x="503000" y="1593925"/>
            <a:ext cx="9481177" cy="3958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descr="A picture containing clock&#10;&#10;Description automatically generated" id="410" name="Google Shape;410;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1" name="Google Shape;411;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2" name="Google Shape;412;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3" name="Google Shape;413;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4" name="Google Shape;414;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Tempura, Tempera</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5" name="Google Shape;415;p4"/>
          <p:cNvPicPr preferRelativeResize="0"/>
          <p:nvPr/>
        </p:nvPicPr>
        <p:blipFill rotWithShape="1">
          <a:blip r:embed="rId6">
            <a:alphaModFix/>
          </a:blip>
          <a:srcRect b="0" l="0" r="0" t="0"/>
          <a:stretch/>
        </p:blipFill>
        <p:spPr>
          <a:xfrm flipH="1">
            <a:off x="9984174" y="2094627"/>
            <a:ext cx="2437442" cy="1926306"/>
          </a:xfrm>
          <a:prstGeom prst="rect">
            <a:avLst/>
          </a:prstGeom>
          <a:noFill/>
          <a:ln>
            <a:noFill/>
          </a:ln>
        </p:spPr>
      </p:pic>
      <p:sp>
        <p:nvSpPr>
          <p:cNvPr id="416" name="Google Shape;416;p4"/>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 185</a:t>
            </a:r>
            <a:endParaRPr b="0" i="0" sz="1400" u="none" cap="none" strike="noStrike">
              <a:solidFill>
                <a:srgbClr val="000000"/>
              </a:solidFill>
              <a:latin typeface="Century Gothic"/>
              <a:ea typeface="Century Gothic"/>
              <a:cs typeface="Century Gothic"/>
              <a:sym typeface="Century Gothic"/>
            </a:endParaRPr>
          </a:p>
        </p:txBody>
      </p:sp>
      <p:pic>
        <p:nvPicPr>
          <p:cNvPr id="417" name="Google Shape;417;p4"/>
          <p:cNvPicPr preferRelativeResize="0"/>
          <p:nvPr/>
        </p:nvPicPr>
        <p:blipFill rotWithShape="1">
          <a:blip r:embed="rId7">
            <a:alphaModFix/>
          </a:blip>
          <a:srcRect b="0" l="465" r="465" t="0"/>
          <a:stretch/>
        </p:blipFill>
        <p:spPr>
          <a:xfrm>
            <a:off x="503000" y="1593925"/>
            <a:ext cx="9481175" cy="3958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A picture containing clock&#10;&#10;Description automatically generated" id="423" name="Google Shape;423;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4" name="Google Shape;424;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5" name="Google Shape;425;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6" name="Google Shape;426;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7" name="Google Shape;427;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Tempura, Tempera</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28" name="Google Shape;428;p5"/>
          <p:cNvPicPr preferRelativeResize="0"/>
          <p:nvPr/>
        </p:nvPicPr>
        <p:blipFill rotWithShape="1">
          <a:blip r:embed="rId6">
            <a:alphaModFix/>
          </a:blip>
          <a:srcRect b="0" l="0" r="0" t="0"/>
          <a:stretch/>
        </p:blipFill>
        <p:spPr>
          <a:xfrm flipH="1">
            <a:off x="9984174" y="2094627"/>
            <a:ext cx="2437442" cy="1926306"/>
          </a:xfrm>
          <a:prstGeom prst="rect">
            <a:avLst/>
          </a:prstGeom>
          <a:noFill/>
          <a:ln>
            <a:noFill/>
          </a:ln>
        </p:spPr>
      </p:pic>
      <p:sp>
        <p:nvSpPr>
          <p:cNvPr id="429" name="Google Shape;429;p5"/>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 187</a:t>
            </a:r>
            <a:endParaRPr b="0" i="0" sz="1400" u="none" cap="none" strike="noStrike">
              <a:solidFill>
                <a:srgbClr val="000000"/>
              </a:solidFill>
              <a:latin typeface="Century Gothic"/>
              <a:ea typeface="Century Gothic"/>
              <a:cs typeface="Century Gothic"/>
              <a:sym typeface="Century Gothic"/>
            </a:endParaRPr>
          </a:p>
        </p:txBody>
      </p:sp>
      <p:pic>
        <p:nvPicPr>
          <p:cNvPr id="430" name="Google Shape;430;p5"/>
          <p:cNvPicPr preferRelativeResize="0"/>
          <p:nvPr/>
        </p:nvPicPr>
        <p:blipFill rotWithShape="1">
          <a:blip r:embed="rId7">
            <a:alphaModFix/>
          </a:blip>
          <a:srcRect b="0" l="436" r="436" t="0"/>
          <a:stretch/>
        </p:blipFill>
        <p:spPr>
          <a:xfrm>
            <a:off x="503000" y="1593925"/>
            <a:ext cx="9481177" cy="3958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descr="A picture containing clock&#10;&#10;Description automatically generated" id="436" name="Google Shape;436;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7" name="Google Shape;437;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8" name="Google Shape;438;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9" name="Google Shape;439;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0" name="Google Shape;440;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41" name="Google Shape;441;p33"/>
          <p:cNvSpPr txBox="1"/>
          <p:nvPr/>
        </p:nvSpPr>
        <p:spPr>
          <a:xfrm>
            <a:off x="6096000" y="1821504"/>
            <a:ext cx="5398321"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What did you think about the text</a:t>
            </a:r>
            <a:r>
              <a:rPr b="0" i="0" lang="en-US" sz="3200" u="none" cap="none" strike="noStrike">
                <a:solidFill>
                  <a:schemeClr val="dk1"/>
                </a:solidFill>
                <a:latin typeface="Arial"/>
                <a:ea typeface="Arial"/>
                <a:cs typeface="Arial"/>
                <a:sym typeface="Arial"/>
              </a:rPr>
              <a:t>?  </a:t>
            </a:r>
            <a:r>
              <a:rPr b="0" i="0" lang="en-US" sz="3200" u="none" cap="none" strike="noStrike">
                <a:solidFill>
                  <a:schemeClr val="dk1"/>
                </a:solidFill>
                <a:latin typeface="Century Gothic"/>
                <a:ea typeface="Century Gothic"/>
                <a:cs typeface="Century Gothic"/>
                <a:sym typeface="Century Gothic"/>
              </a:rPr>
              <a:t>What did you like</a:t>
            </a:r>
            <a:r>
              <a:rPr b="0" i="0" lang="en-US" sz="3200" u="none" cap="none" strike="noStrike">
                <a:solidFill>
                  <a:schemeClr val="dk1"/>
                </a:solidFill>
                <a:latin typeface="Arial"/>
                <a:ea typeface="Arial"/>
                <a:cs typeface="Arial"/>
                <a:sym typeface="Arial"/>
              </a:rPr>
              <a:t>?  </a:t>
            </a:r>
            <a:r>
              <a:rPr b="0" i="0" lang="en-US" sz="3200" u="none" cap="none" strike="noStrike">
                <a:solidFill>
                  <a:schemeClr val="dk1"/>
                </a:solidFill>
                <a:latin typeface="Century Gothic"/>
                <a:ea typeface="Century Gothic"/>
                <a:cs typeface="Century Gothic"/>
                <a:sym typeface="Century Gothic"/>
              </a:rPr>
              <a:t>What did you not like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Illustrate</a:t>
            </a:r>
            <a:r>
              <a:rPr b="0" i="0" lang="en-US" sz="3200" u="none" cap="none" strike="noStrike">
                <a:solidFill>
                  <a:schemeClr val="dk1"/>
                </a:solidFill>
                <a:latin typeface="Century Gothic"/>
                <a:ea typeface="Century Gothic"/>
                <a:cs typeface="Century Gothic"/>
                <a:sym typeface="Century Gothic"/>
              </a:rPr>
              <a:t>:  Draw what you thought the story was about.</a:t>
            </a:r>
            <a:endParaRPr b="0" i="0" sz="1400" u="none" cap="none" strike="noStrike">
              <a:solidFill>
                <a:srgbClr val="000000"/>
              </a:solidFill>
              <a:latin typeface="Arial"/>
              <a:ea typeface="Arial"/>
              <a:cs typeface="Arial"/>
              <a:sym typeface="Arial"/>
            </a:endParaRPr>
          </a:p>
        </p:txBody>
      </p:sp>
      <p:pic>
        <p:nvPicPr>
          <p:cNvPr id="442" name="Google Shape;442;p33"/>
          <p:cNvPicPr preferRelativeResize="0"/>
          <p:nvPr/>
        </p:nvPicPr>
        <p:blipFill rotWithShape="1">
          <a:blip r:embed="rId6">
            <a:alphaModFix/>
          </a:blip>
          <a:srcRect b="0" l="0" r="0" t="0"/>
          <a:stretch/>
        </p:blipFill>
        <p:spPr>
          <a:xfrm>
            <a:off x="623918" y="1654440"/>
            <a:ext cx="4927768" cy="40699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descr="A picture containing clock&#10;&#10;Description automatically generated" id="448" name="Google Shape;448;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9" name="Google Shape;449;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0" name="Google Shape;450;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1" name="Google Shape;451;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2" name="Google Shape;452;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53" name="Google Shape;453;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a:t>
            </a:r>
            <a:endParaRPr b="0" i="0" sz="1400" u="none" cap="none" strike="noStrike">
              <a:solidFill>
                <a:srgbClr val="000000"/>
              </a:solidFill>
              <a:latin typeface="Century Gothic"/>
              <a:ea typeface="Century Gothic"/>
              <a:cs typeface="Century Gothic"/>
              <a:sym typeface="Century Gothic"/>
            </a:endParaRPr>
          </a:p>
        </p:txBody>
      </p:sp>
      <p:sp>
        <p:nvSpPr>
          <p:cNvPr id="454" name="Google Shape;454;p60"/>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55" name="Google Shape;455;p60"/>
          <p:cNvPicPr preferRelativeResize="0"/>
          <p:nvPr/>
        </p:nvPicPr>
        <p:blipFill rotWithShape="1">
          <a:blip r:embed="rId6">
            <a:alphaModFix/>
          </a:blip>
          <a:srcRect b="0" l="0" r="0" t="0"/>
          <a:stretch/>
        </p:blipFill>
        <p:spPr>
          <a:xfrm>
            <a:off x="1003016" y="1347943"/>
            <a:ext cx="5653617" cy="46656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A picture containing clock&#10;&#10;Description automatically generated" id="461" name="Google Shape;46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2" name="Google Shape;46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3" name="Google Shape;46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4" name="Google Shape;46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5" name="Google Shape;46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66" name="Google Shape;46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a:t>
            </a:r>
            <a:r>
              <a:rPr b="1" i="0" lang="en-US" sz="2400" u="none" cap="none" strike="noStrike">
                <a:solidFill>
                  <a:schemeClr val="lt1"/>
                </a:solidFill>
                <a:latin typeface="Century Gothic"/>
                <a:ea typeface="Century Gothic"/>
                <a:cs typeface="Century Gothic"/>
                <a:sym typeface="Century Gothic"/>
              </a:rPr>
              <a:t>189</a:t>
            </a:r>
            <a:endParaRPr b="0" i="0" sz="1400" u="none" cap="none" strike="noStrike">
              <a:solidFill>
                <a:srgbClr val="000000"/>
              </a:solidFill>
              <a:latin typeface="Century Gothic"/>
              <a:ea typeface="Century Gothic"/>
              <a:cs typeface="Century Gothic"/>
              <a:sym typeface="Century Gothic"/>
            </a:endParaRPr>
          </a:p>
        </p:txBody>
      </p:sp>
      <p:sp>
        <p:nvSpPr>
          <p:cNvPr id="467" name="Google Shape;467;p34"/>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68" name="Google Shape;468;p34"/>
          <p:cNvPicPr preferRelativeResize="0"/>
          <p:nvPr/>
        </p:nvPicPr>
        <p:blipFill rotWithShape="1">
          <a:blip r:embed="rId6">
            <a:alphaModFix/>
          </a:blip>
          <a:srcRect b="0" l="0" r="0" t="0"/>
          <a:stretch/>
        </p:blipFill>
        <p:spPr>
          <a:xfrm>
            <a:off x="881513" y="1234021"/>
            <a:ext cx="5937034" cy="49107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A picture containing clock&#10;&#10;Description automatically generated" id="474" name="Google Shape;474;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5" name="Google Shape;475;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6" name="Google Shape;476;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7" name="Google Shape;477;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8" name="Google Shape;478;p35"/>
          <p:cNvSpPr/>
          <p:nvPr/>
        </p:nvSpPr>
        <p:spPr>
          <a:xfrm>
            <a:off x="212449"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479" name="Google Shape;479;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198</a:t>
            </a:r>
            <a:endParaRPr b="0" i="0" sz="1400" u="none" cap="none" strike="noStrike">
              <a:solidFill>
                <a:srgbClr val="000000"/>
              </a:solidFill>
              <a:latin typeface="Century Gothic"/>
              <a:ea typeface="Century Gothic"/>
              <a:cs typeface="Century Gothic"/>
              <a:sym typeface="Century Gothic"/>
            </a:endParaRPr>
          </a:p>
        </p:txBody>
      </p:sp>
      <p:pic>
        <p:nvPicPr>
          <p:cNvPr id="480" name="Google Shape;480;p35"/>
          <p:cNvPicPr preferRelativeResize="0"/>
          <p:nvPr/>
        </p:nvPicPr>
        <p:blipFill rotWithShape="1">
          <a:blip r:embed="rId6">
            <a:alphaModFix/>
          </a:blip>
          <a:srcRect b="0" l="0" r="0" t="0"/>
          <a:stretch/>
        </p:blipFill>
        <p:spPr>
          <a:xfrm>
            <a:off x="1339273" y="1334181"/>
            <a:ext cx="5840459" cy="48471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81" name="Google Shape;481;p35"/>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descr="A picture containing clock&#10;&#10;Description automatically generated" id="487" name="Google Shape;487;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8" name="Google Shape;488;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9" name="Google Shape;489;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0" name="Google Shape;490;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1" name="Google Shape;491;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92" name="Google Shape;492;p36"/>
          <p:cNvSpPr txBox="1"/>
          <p:nvPr/>
        </p:nvSpPr>
        <p:spPr>
          <a:xfrm>
            <a:off x="1135525" y="1681076"/>
            <a:ext cx="9557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Edit </a:t>
            </a:r>
            <a:r>
              <a:rPr b="0" i="0" lang="en-US" sz="3600" u="none" cap="none" strike="noStrike">
                <a:solidFill>
                  <a:schemeClr val="dk1"/>
                </a:solidFill>
                <a:latin typeface="Century Gothic"/>
                <a:ea typeface="Century Gothic"/>
                <a:cs typeface="Century Gothic"/>
                <a:sym typeface="Century Gothic"/>
              </a:rPr>
              <a:t>your narrative to make sure all words are spelled correctly.  </a:t>
            </a:r>
            <a:endParaRPr b="0" i="0" sz="3600" u="none" cap="none" strike="noStrike">
              <a:solidFill>
                <a:schemeClr val="dk1"/>
              </a:solidFill>
              <a:latin typeface="Century Gothic"/>
              <a:ea typeface="Century Gothic"/>
              <a:cs typeface="Century Gothic"/>
              <a:sym typeface="Century Gothic"/>
            </a:endParaRPr>
          </a:p>
        </p:txBody>
      </p:sp>
      <p:pic>
        <p:nvPicPr>
          <p:cNvPr descr="Books outline" id="493" name="Google Shape;493;p36"/>
          <p:cNvPicPr preferRelativeResize="0"/>
          <p:nvPr/>
        </p:nvPicPr>
        <p:blipFill rotWithShape="1">
          <a:blip r:embed="rId6">
            <a:alphaModFix/>
          </a:blip>
          <a:srcRect b="0" l="0" r="0" t="0"/>
          <a:stretch/>
        </p:blipFill>
        <p:spPr>
          <a:xfrm>
            <a:off x="8790717" y="3456910"/>
            <a:ext cx="2429785" cy="2429785"/>
          </a:xfrm>
          <a:prstGeom prst="rect">
            <a:avLst/>
          </a:prstGeom>
          <a:noFill/>
          <a:ln>
            <a:noFill/>
          </a:ln>
        </p:spPr>
      </p:pic>
      <p:sp>
        <p:nvSpPr>
          <p:cNvPr id="494" name="Google Shape;494;p36"/>
          <p:cNvSpPr txBox="1"/>
          <p:nvPr/>
        </p:nvSpPr>
        <p:spPr>
          <a:xfrm>
            <a:off x="1135525" y="3793175"/>
            <a:ext cx="7354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dk1"/>
                </a:solidFill>
                <a:latin typeface="Century Gothic"/>
                <a:ea typeface="Century Gothic"/>
                <a:cs typeface="Century Gothic"/>
                <a:sym typeface="Century Gothic"/>
              </a:rPr>
              <a:t>Share</a:t>
            </a:r>
            <a:r>
              <a:rPr lang="en-US" sz="3600">
                <a:solidFill>
                  <a:schemeClr val="dk1"/>
                </a:solidFill>
                <a:latin typeface="Century Gothic"/>
                <a:ea typeface="Century Gothic"/>
                <a:cs typeface="Century Gothic"/>
                <a:sym typeface="Century Gothic"/>
              </a:rPr>
              <a:t> your spelling revisions with the class.</a:t>
            </a:r>
            <a:endParaRPr sz="3600">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 picture containing clock&#10;&#10;Description automatically generated" id="500" name="Google Shape;500;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1" name="Google Shape;501;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2" name="Google Shape;502;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3" name="Google Shape;503;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4" name="Google Shape;504;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05" name="Google Shape;505;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194</a:t>
            </a:r>
            <a:endParaRPr b="0" i="0" sz="1400" u="none" cap="none" strike="noStrike">
              <a:solidFill>
                <a:srgbClr val="000000"/>
              </a:solidFill>
              <a:latin typeface="Century Gothic"/>
              <a:ea typeface="Century Gothic"/>
              <a:cs typeface="Century Gothic"/>
              <a:sym typeface="Century Gothic"/>
            </a:endParaRPr>
          </a:p>
        </p:txBody>
      </p:sp>
      <p:sp>
        <p:nvSpPr>
          <p:cNvPr id="506" name="Google Shape;506;p37"/>
          <p:cNvSpPr txBox="1"/>
          <p:nvPr/>
        </p:nvSpPr>
        <p:spPr>
          <a:xfrm>
            <a:off x="7991450" y="230532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07" name="Google Shape;507;p37"/>
          <p:cNvPicPr preferRelativeResize="0"/>
          <p:nvPr/>
        </p:nvPicPr>
        <p:blipFill rotWithShape="1">
          <a:blip r:embed="rId6">
            <a:alphaModFix/>
          </a:blip>
          <a:srcRect b="0" l="0" r="0" t="0"/>
          <a:stretch/>
        </p:blipFill>
        <p:spPr>
          <a:xfrm>
            <a:off x="1528801" y="1297873"/>
            <a:ext cx="6102736" cy="50556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A picture containing clock&#10;&#10;Description automatically generated" id="513" name="Google Shape;513;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4" name="Google Shape;514;p38"/>
          <p:cNvPicPr preferRelativeResize="0"/>
          <p:nvPr/>
        </p:nvPicPr>
        <p:blipFill rotWithShape="1">
          <a:blip r:embed="rId4">
            <a:alphaModFix/>
          </a:blip>
          <a:srcRect b="0" l="0" r="0" t="0"/>
          <a:stretch/>
        </p:blipFill>
        <p:spPr>
          <a:xfrm rot="9387287">
            <a:off x="9154474" y="5430840"/>
            <a:ext cx="2842710" cy="979582"/>
          </a:xfrm>
          <a:prstGeom prst="rect">
            <a:avLst/>
          </a:prstGeom>
          <a:noFill/>
          <a:ln>
            <a:noFill/>
          </a:ln>
        </p:spPr>
      </p:pic>
      <p:pic>
        <p:nvPicPr>
          <p:cNvPr descr="Logo, company name&#10;&#10;Description automatically generated" id="515" name="Google Shape;515;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6" name="Google Shape;516;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7" name="Google Shape;517;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18" name="Google Shape;518;p38"/>
          <p:cNvSpPr txBox="1"/>
          <p:nvPr/>
        </p:nvSpPr>
        <p:spPr>
          <a:xfrm>
            <a:off x="2236624" y="2194550"/>
            <a:ext cx="6612000" cy="7695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How are you today</a:t>
            </a:r>
            <a:r>
              <a:rPr b="0" i="0" lang="en-US" sz="4400" u="none" cap="none" strike="noStrike">
                <a:solidFill>
                  <a:schemeClr val="accent1"/>
                </a:solidFill>
                <a:latin typeface="Arial"/>
                <a:ea typeface="Arial"/>
                <a:cs typeface="Arial"/>
                <a:sym typeface="Arial"/>
              </a:rPr>
              <a:t>?</a:t>
            </a:r>
            <a:endParaRPr b="0" i="0" sz="4400" u="none" cap="none" strike="noStrike">
              <a:solidFill>
                <a:schemeClr val="accent1"/>
              </a:solidFill>
              <a:latin typeface="Arial"/>
              <a:ea typeface="Arial"/>
              <a:cs typeface="Arial"/>
              <a:sym typeface="Arial"/>
            </a:endParaRPr>
          </a:p>
        </p:txBody>
      </p:sp>
      <p:sp>
        <p:nvSpPr>
          <p:cNvPr id="519" name="Google Shape;519;p38"/>
          <p:cNvSpPr txBox="1"/>
          <p:nvPr/>
        </p:nvSpPr>
        <p:spPr>
          <a:xfrm>
            <a:off x="1722325" y="5381975"/>
            <a:ext cx="7443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chemeClr val="dk1"/>
                </a:solidFill>
                <a:latin typeface="Century Gothic"/>
                <a:ea typeface="Century Gothic"/>
                <a:cs typeface="Century Gothic"/>
                <a:sym typeface="Century Gothic"/>
              </a:rPr>
              <a:t>Take turns </a:t>
            </a:r>
            <a:r>
              <a:rPr b="1" i="0" lang="en-US" sz="3200" u="none" cap="none" strike="noStrike">
                <a:solidFill>
                  <a:schemeClr val="dk1"/>
                </a:solidFill>
                <a:latin typeface="Century Gothic"/>
                <a:ea typeface="Century Gothic"/>
                <a:cs typeface="Century Gothic"/>
                <a:sym typeface="Century Gothic"/>
              </a:rPr>
              <a:t>asking</a:t>
            </a:r>
            <a:r>
              <a:rPr b="0" i="0" lang="en-US" sz="3200" u="none" cap="none" strike="noStrike">
                <a:solidFill>
                  <a:schemeClr val="dk1"/>
                </a:solidFill>
                <a:latin typeface="Century Gothic"/>
                <a:ea typeface="Century Gothic"/>
                <a:cs typeface="Century Gothic"/>
                <a:sym typeface="Century Gothic"/>
              </a:rPr>
              <a:t> your partner “how” and “why” questions.</a:t>
            </a:r>
            <a:endParaRPr b="0" i="0" sz="3200" u="none" cap="none" strike="noStrike">
              <a:solidFill>
                <a:schemeClr val="dk1"/>
              </a:solidFill>
              <a:latin typeface="Century Gothic"/>
              <a:ea typeface="Century Gothic"/>
              <a:cs typeface="Century Gothic"/>
              <a:sym typeface="Century Gothic"/>
            </a:endParaRPr>
          </a:p>
        </p:txBody>
      </p:sp>
      <p:sp>
        <p:nvSpPr>
          <p:cNvPr id="520" name="Google Shape;520;p38"/>
          <p:cNvSpPr txBox="1"/>
          <p:nvPr/>
        </p:nvSpPr>
        <p:spPr>
          <a:xfrm>
            <a:off x="2236624" y="3562050"/>
            <a:ext cx="6612000" cy="7695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Why is learning good</a:t>
            </a:r>
            <a:r>
              <a:rPr b="0" i="0" lang="en-US" sz="4400" u="none" cap="none" strike="noStrike">
                <a:solidFill>
                  <a:schemeClr val="accent1"/>
                </a:solidFill>
                <a:latin typeface="Arial"/>
                <a:ea typeface="Arial"/>
                <a:cs typeface="Arial"/>
                <a:sym typeface="Arial"/>
              </a:rPr>
              <a:t>?</a:t>
            </a:r>
            <a:endParaRPr b="0" i="0" sz="4400" u="none" cap="none" strike="noStrike">
              <a:solidFill>
                <a:schemeClr val="accen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descr="A picture containing drawing, lamp&#10;&#10;Description automatically generated" id="525" name="Google Shape;525;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26" name="Google Shape;526;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27" name="Google Shape;527;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28" name="Google Shape;528;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29" name="Google Shape;529;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30" name="Google Shape;530;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descr="A picture containing clock&#10;&#10;Description automatically generated" id="536" name="Google Shape;536;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7" name="Google Shape;537;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8" name="Google Shape;538;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9" name="Google Shape;539;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40" name="Google Shape;540;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41" name="Google Shape;541;p40"/>
          <p:cNvPicPr preferRelativeResize="0"/>
          <p:nvPr/>
        </p:nvPicPr>
        <p:blipFill rotWithShape="1">
          <a:blip r:embed="rId6">
            <a:alphaModFix/>
          </a:blip>
          <a:srcRect b="0" l="0" r="0" t="0"/>
          <a:stretch/>
        </p:blipFill>
        <p:spPr>
          <a:xfrm>
            <a:off x="7885611" y="1662513"/>
            <a:ext cx="2987164" cy="4177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42" name="Google Shape;542;p40"/>
          <p:cNvPicPr preferRelativeResize="0"/>
          <p:nvPr/>
        </p:nvPicPr>
        <p:blipFill rotWithShape="1">
          <a:blip r:embed="rId7">
            <a:alphaModFix/>
          </a:blip>
          <a:srcRect b="0" l="0" r="0" t="0"/>
          <a:stretch/>
        </p:blipFill>
        <p:spPr>
          <a:xfrm>
            <a:off x="755025" y="1697855"/>
            <a:ext cx="2937748" cy="41063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43" name="Google Shape;543;p40"/>
          <p:cNvPicPr preferRelativeResize="0"/>
          <p:nvPr/>
        </p:nvPicPr>
        <p:blipFill rotWithShape="1">
          <a:blip r:embed="rId8">
            <a:alphaModFix/>
          </a:blip>
          <a:srcRect b="0" l="0" r="0" t="0"/>
          <a:stretch/>
        </p:blipFill>
        <p:spPr>
          <a:xfrm>
            <a:off x="4320319" y="1682368"/>
            <a:ext cx="2937748" cy="41373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descr="A picture containing clock&#10;&#10;Description automatically generated" id="549" name="Google Shape;549;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50" name="Google Shape;550;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51" name="Google Shape;551;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2" name="Google Shape;552;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53" name="Google Shape;553;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54" name="Google Shape;554;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55" name="Google Shape;555;p41"/>
          <p:cNvSpPr txBox="1"/>
          <p:nvPr/>
        </p:nvSpPr>
        <p:spPr>
          <a:xfrm>
            <a:off x="9267602" y="2185450"/>
            <a:ext cx="28515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168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sp>
        <p:nvSpPr>
          <p:cNvPr id="556" name="Google Shape;556;p41"/>
          <p:cNvSpPr txBox="1"/>
          <p:nvPr/>
        </p:nvSpPr>
        <p:spPr>
          <a:xfrm>
            <a:off x="389525" y="1577200"/>
            <a:ext cx="16482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fed</a:t>
            </a:r>
            <a:endParaRPr b="0" i="0" sz="4800" u="none" cap="none" strike="noStrike">
              <a:solidFill>
                <a:srgbClr val="000000"/>
              </a:solidFill>
              <a:latin typeface="Century Gothic"/>
              <a:ea typeface="Century Gothic"/>
              <a:cs typeface="Century Gothic"/>
              <a:sym typeface="Century Gothic"/>
            </a:endParaRPr>
          </a:p>
        </p:txBody>
      </p:sp>
      <p:sp>
        <p:nvSpPr>
          <p:cNvPr id="557" name="Google Shape;557;p41"/>
          <p:cNvSpPr txBox="1"/>
          <p:nvPr/>
        </p:nvSpPr>
        <p:spPr>
          <a:xfrm>
            <a:off x="2222180" y="1577250"/>
            <a:ext cx="16482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vet</a:t>
            </a:r>
            <a:endParaRPr b="0" i="0" sz="4800" u="none" cap="none" strike="noStrike">
              <a:solidFill>
                <a:srgbClr val="000000"/>
              </a:solidFill>
              <a:latin typeface="Century Gothic"/>
              <a:ea typeface="Century Gothic"/>
              <a:cs typeface="Century Gothic"/>
              <a:sym typeface="Century Gothic"/>
            </a:endParaRPr>
          </a:p>
        </p:txBody>
      </p:sp>
      <p:sp>
        <p:nvSpPr>
          <p:cNvPr id="558" name="Google Shape;558;p41"/>
          <p:cNvSpPr txBox="1"/>
          <p:nvPr/>
        </p:nvSpPr>
        <p:spPr>
          <a:xfrm>
            <a:off x="389555" y="2641935"/>
            <a:ext cx="16482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led</a:t>
            </a:r>
            <a:endParaRPr b="0" i="0" sz="4800" u="none" cap="none" strike="noStrike">
              <a:solidFill>
                <a:srgbClr val="000000"/>
              </a:solidFill>
              <a:latin typeface="Century Gothic"/>
              <a:ea typeface="Century Gothic"/>
              <a:cs typeface="Century Gothic"/>
              <a:sym typeface="Century Gothic"/>
            </a:endParaRPr>
          </a:p>
        </p:txBody>
      </p:sp>
      <p:sp>
        <p:nvSpPr>
          <p:cNvPr id="559" name="Google Shape;559;p41"/>
          <p:cNvSpPr txBox="1"/>
          <p:nvPr/>
        </p:nvSpPr>
        <p:spPr>
          <a:xfrm>
            <a:off x="2222220" y="2641985"/>
            <a:ext cx="16482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fin</a:t>
            </a:r>
            <a:endParaRPr b="0" i="0" sz="4800" u="none" cap="none" strike="noStrike">
              <a:solidFill>
                <a:srgbClr val="000000"/>
              </a:solidFill>
              <a:latin typeface="Century Gothic"/>
              <a:ea typeface="Century Gothic"/>
              <a:cs typeface="Century Gothic"/>
              <a:sym typeface="Century Gothic"/>
            </a:endParaRPr>
          </a:p>
        </p:txBody>
      </p:sp>
      <p:sp>
        <p:nvSpPr>
          <p:cNvPr id="560" name="Google Shape;560;p41"/>
          <p:cNvSpPr txBox="1"/>
          <p:nvPr/>
        </p:nvSpPr>
        <p:spPr>
          <a:xfrm>
            <a:off x="389562" y="3726193"/>
            <a:ext cx="16482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end</a:t>
            </a:r>
            <a:endParaRPr b="0" i="0" sz="4800" u="none" cap="none" strike="noStrike">
              <a:solidFill>
                <a:srgbClr val="000000"/>
              </a:solidFill>
              <a:latin typeface="Century Gothic"/>
              <a:ea typeface="Century Gothic"/>
              <a:cs typeface="Century Gothic"/>
              <a:sym typeface="Century Gothic"/>
            </a:endParaRPr>
          </a:p>
        </p:txBody>
      </p:sp>
      <p:sp>
        <p:nvSpPr>
          <p:cNvPr id="561" name="Google Shape;561;p41"/>
          <p:cNvSpPr txBox="1"/>
          <p:nvPr/>
        </p:nvSpPr>
        <p:spPr>
          <a:xfrm>
            <a:off x="2222245" y="3726281"/>
            <a:ext cx="16482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vest</a:t>
            </a:r>
            <a:endParaRPr b="0" i="0" sz="4800" u="none" cap="none" strike="noStrike">
              <a:solidFill>
                <a:srgbClr val="000000"/>
              </a:solidFill>
              <a:latin typeface="Century Gothic"/>
              <a:ea typeface="Century Gothic"/>
              <a:cs typeface="Century Gothic"/>
              <a:sym typeface="Century Gothic"/>
            </a:endParaRPr>
          </a:p>
        </p:txBody>
      </p:sp>
      <p:sp>
        <p:nvSpPr>
          <p:cNvPr id="562" name="Google Shape;562;p41"/>
          <p:cNvSpPr txBox="1"/>
          <p:nvPr/>
        </p:nvSpPr>
        <p:spPr>
          <a:xfrm>
            <a:off x="389590" y="4810450"/>
            <a:ext cx="16482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den</a:t>
            </a:r>
            <a:endParaRPr b="0" i="0" sz="4800" u="none" cap="none" strike="noStrike">
              <a:solidFill>
                <a:srgbClr val="000000"/>
              </a:solidFill>
              <a:latin typeface="Century Gothic"/>
              <a:ea typeface="Century Gothic"/>
              <a:cs typeface="Century Gothic"/>
              <a:sym typeface="Century Gothic"/>
            </a:endParaRPr>
          </a:p>
        </p:txBody>
      </p:sp>
      <p:pic>
        <p:nvPicPr>
          <p:cNvPr id="563" name="Google Shape;563;p41"/>
          <p:cNvPicPr preferRelativeResize="0"/>
          <p:nvPr/>
        </p:nvPicPr>
        <p:blipFill rotWithShape="1">
          <a:blip r:embed="rId6">
            <a:alphaModFix/>
          </a:blip>
          <a:srcRect b="129" l="0" r="0" t="129"/>
          <a:stretch/>
        </p:blipFill>
        <p:spPr>
          <a:xfrm>
            <a:off x="4187964" y="1707524"/>
            <a:ext cx="4762099" cy="3933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A picture containing clock&#10;&#10;Description automatically generated" id="569" name="Google Shape;569;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0" name="Google Shape;570;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1" name="Google Shape;571;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2" name="Google Shape;572;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3" name="Google Shape;573;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74" name="Google Shape;574;p42"/>
          <p:cNvSpPr txBox="1"/>
          <p:nvPr/>
        </p:nvSpPr>
        <p:spPr>
          <a:xfrm>
            <a:off x="7334770" y="2504897"/>
            <a:ext cx="386812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75" name="Google Shape;575;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169</a:t>
            </a:r>
            <a:endParaRPr b="0" i="0" sz="1400" u="none" cap="none" strike="noStrike">
              <a:solidFill>
                <a:srgbClr val="000000"/>
              </a:solidFill>
              <a:latin typeface="Century Gothic"/>
              <a:ea typeface="Century Gothic"/>
              <a:cs typeface="Century Gothic"/>
              <a:sym typeface="Century Gothic"/>
            </a:endParaRPr>
          </a:p>
        </p:txBody>
      </p:sp>
      <p:pic>
        <p:nvPicPr>
          <p:cNvPr id="576" name="Google Shape;576;p42"/>
          <p:cNvPicPr preferRelativeResize="0"/>
          <p:nvPr/>
        </p:nvPicPr>
        <p:blipFill rotWithShape="1">
          <a:blip r:embed="rId6">
            <a:alphaModFix/>
          </a:blip>
          <a:srcRect b="0" l="0" r="0" t="0"/>
          <a:stretch/>
        </p:blipFill>
        <p:spPr>
          <a:xfrm>
            <a:off x="866921" y="1401836"/>
            <a:ext cx="5813379" cy="48023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A picture containing clock&#10;&#10;Description automatically generated" id="582" name="Google Shape;582;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3" name="Google Shape;583;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4" name="Google Shape;584;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5" name="Google Shape;585;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6" name="Google Shape;586;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Determine Theme</a:t>
            </a:r>
            <a:endParaRPr b="0" i="0" sz="1400" u="none" cap="none" strike="noStrike">
              <a:solidFill>
                <a:srgbClr val="000000"/>
              </a:solidFill>
              <a:latin typeface="Century Gothic"/>
              <a:ea typeface="Century Gothic"/>
              <a:cs typeface="Century Gothic"/>
              <a:sym typeface="Century Gothic"/>
            </a:endParaRPr>
          </a:p>
        </p:txBody>
      </p:sp>
      <p:sp>
        <p:nvSpPr>
          <p:cNvPr id="587" name="Google Shape;587;p43"/>
          <p:cNvSpPr/>
          <p:nvPr/>
        </p:nvSpPr>
        <p:spPr>
          <a:xfrm>
            <a:off x="9975645"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Century Gothic"/>
              <a:ea typeface="Century Gothic"/>
              <a:cs typeface="Century Gothic"/>
              <a:sym typeface="Century Gothic"/>
            </a:endParaRPr>
          </a:p>
        </p:txBody>
      </p:sp>
      <p:pic>
        <p:nvPicPr>
          <p:cNvPr id="588" name="Google Shape;588;p43"/>
          <p:cNvPicPr preferRelativeResize="0"/>
          <p:nvPr/>
        </p:nvPicPr>
        <p:blipFill rotWithShape="1">
          <a:blip r:embed="rId6">
            <a:alphaModFix/>
          </a:blip>
          <a:srcRect b="0" l="0" r="0" t="0"/>
          <a:stretch/>
        </p:blipFill>
        <p:spPr>
          <a:xfrm>
            <a:off x="2293801" y="1230360"/>
            <a:ext cx="6304897" cy="52073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7" name="Google Shape;117;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18" name="Google Shape;118;p7"/>
          <p:cNvPicPr preferRelativeResize="0"/>
          <p:nvPr/>
        </p:nvPicPr>
        <p:blipFill rotWithShape="1">
          <a:blip r:embed="rId6">
            <a:alphaModFix/>
          </a:blip>
          <a:srcRect b="0" l="0" r="0" t="0"/>
          <a:stretch/>
        </p:blipFill>
        <p:spPr>
          <a:xfrm>
            <a:off x="1581763" y="1297873"/>
            <a:ext cx="3503657" cy="49651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19" name="Google Shape;119;p7"/>
          <p:cNvSpPr txBox="1"/>
          <p:nvPr/>
        </p:nvSpPr>
        <p:spPr>
          <a:xfrm>
            <a:off x="5954011" y="1601289"/>
            <a:ext cx="202002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up</a:t>
            </a:r>
            <a:endParaRPr b="0" i="0" sz="1400" u="none" cap="none" strike="noStrike">
              <a:solidFill>
                <a:srgbClr val="000000"/>
              </a:solidFill>
              <a:latin typeface="Century Gothic"/>
              <a:ea typeface="Century Gothic"/>
              <a:cs typeface="Century Gothic"/>
              <a:sym typeface="Century Gothic"/>
            </a:endParaRPr>
          </a:p>
        </p:txBody>
      </p:sp>
      <p:sp>
        <p:nvSpPr>
          <p:cNvPr id="120" name="Google Shape;120;p7"/>
          <p:cNvSpPr txBox="1"/>
          <p:nvPr/>
        </p:nvSpPr>
        <p:spPr>
          <a:xfrm>
            <a:off x="8673296" y="1601289"/>
            <a:ext cx="202002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cup</a:t>
            </a:r>
            <a:endParaRPr b="0" i="0" sz="1400" u="none" cap="none" strike="noStrike">
              <a:solidFill>
                <a:srgbClr val="000000"/>
              </a:solidFill>
              <a:latin typeface="Century Gothic"/>
              <a:ea typeface="Century Gothic"/>
              <a:cs typeface="Century Gothic"/>
              <a:sym typeface="Century Gothic"/>
            </a:endParaRPr>
          </a:p>
        </p:txBody>
      </p:sp>
      <p:sp>
        <p:nvSpPr>
          <p:cNvPr id="121" name="Google Shape;121;p7"/>
          <p:cNvSpPr txBox="1"/>
          <p:nvPr/>
        </p:nvSpPr>
        <p:spPr>
          <a:xfrm>
            <a:off x="5954011" y="3318791"/>
            <a:ext cx="202002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at</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7"/>
          <p:cNvSpPr txBox="1"/>
          <p:nvPr/>
        </p:nvSpPr>
        <p:spPr>
          <a:xfrm>
            <a:off x="8673296" y="3318791"/>
            <a:ext cx="202002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descr="A picture containing clock&#10;&#10;Description automatically generated" id="594" name="Google Shape;594;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5" name="Google Shape;595;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6" name="Google Shape;596;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7" name="Google Shape;597;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8" name="Google Shape;598;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0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Determine Theme</a:t>
            </a:r>
            <a:endParaRPr b="0" i="0" sz="4000" u="none" cap="none" strike="noStrike">
              <a:solidFill>
                <a:srgbClr val="000000"/>
              </a:solidFill>
              <a:latin typeface="Century Gothic"/>
              <a:ea typeface="Century Gothic"/>
              <a:cs typeface="Century Gothic"/>
              <a:sym typeface="Century Gothic"/>
            </a:endParaRPr>
          </a:p>
        </p:txBody>
      </p:sp>
      <p:sp>
        <p:nvSpPr>
          <p:cNvPr id="599" name="Google Shape;599;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 187</a:t>
            </a:r>
            <a:endParaRPr b="0" i="0" sz="1400" u="none" cap="none" strike="noStrike">
              <a:solidFill>
                <a:srgbClr val="000000"/>
              </a:solidFill>
              <a:latin typeface="Century Gothic"/>
              <a:ea typeface="Century Gothic"/>
              <a:cs typeface="Century Gothic"/>
              <a:sym typeface="Century Gothic"/>
            </a:endParaRPr>
          </a:p>
        </p:txBody>
      </p:sp>
      <p:sp>
        <p:nvSpPr>
          <p:cNvPr id="600" name="Google Shape;600;p44"/>
          <p:cNvSpPr txBox="1"/>
          <p:nvPr/>
        </p:nvSpPr>
        <p:spPr>
          <a:xfrm>
            <a:off x="9620716" y="2151738"/>
            <a:ext cx="24150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186-187 in your Student Interactive.</a:t>
            </a:r>
            <a:endParaRPr b="0" i="0" sz="3200" u="none" cap="none" strike="noStrike">
              <a:solidFill>
                <a:srgbClr val="000000"/>
              </a:solidFill>
              <a:latin typeface="Arial"/>
              <a:ea typeface="Arial"/>
              <a:cs typeface="Arial"/>
              <a:sym typeface="Arial"/>
            </a:endParaRPr>
          </a:p>
        </p:txBody>
      </p:sp>
      <p:pic>
        <p:nvPicPr>
          <p:cNvPr id="601" name="Google Shape;601;p44"/>
          <p:cNvPicPr preferRelativeResize="0"/>
          <p:nvPr/>
        </p:nvPicPr>
        <p:blipFill rotWithShape="1">
          <a:blip r:embed="rId6">
            <a:alphaModFix/>
          </a:blip>
          <a:srcRect b="0" l="436" r="436" t="0"/>
          <a:stretch/>
        </p:blipFill>
        <p:spPr>
          <a:xfrm>
            <a:off x="499135" y="1844900"/>
            <a:ext cx="8834913" cy="36890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descr="A picture containing clock&#10;&#10;Description automatically generated" id="607" name="Google Shape;607;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8" name="Google Shape;608;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9" name="Google Shape;609;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0" name="Google Shape;610;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1" name="Google Shape;611;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a:t>
            </a:r>
            <a:r>
              <a:rPr lang="en-US" sz="4000">
                <a:solidFill>
                  <a:schemeClr val="lt1"/>
                </a:solidFill>
                <a:latin typeface="Century Gothic"/>
                <a:ea typeface="Century Gothic"/>
                <a:cs typeface="Century Gothic"/>
                <a:sym typeface="Century Gothic"/>
              </a:rPr>
              <a:t>termine Theme</a:t>
            </a:r>
            <a:endParaRPr b="0" i="0" sz="1400" u="none" cap="none" strike="noStrike">
              <a:solidFill>
                <a:srgbClr val="000000"/>
              </a:solidFill>
              <a:latin typeface="Century Gothic"/>
              <a:ea typeface="Century Gothic"/>
              <a:cs typeface="Century Gothic"/>
              <a:sym typeface="Century Gothic"/>
            </a:endParaRPr>
          </a:p>
        </p:txBody>
      </p:sp>
      <p:sp>
        <p:nvSpPr>
          <p:cNvPr id="612" name="Google Shape;612;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a:t>
            </a:r>
            <a:endParaRPr b="0" i="0" sz="1400" u="none" cap="none" strike="noStrike">
              <a:solidFill>
                <a:srgbClr val="000000"/>
              </a:solidFill>
              <a:latin typeface="Century Gothic"/>
              <a:ea typeface="Century Gothic"/>
              <a:cs typeface="Century Gothic"/>
              <a:sym typeface="Century Gothic"/>
            </a:endParaRPr>
          </a:p>
        </p:txBody>
      </p:sp>
      <p:sp>
        <p:nvSpPr>
          <p:cNvPr id="613" name="Google Shape;613;p45"/>
          <p:cNvSpPr txBox="1"/>
          <p:nvPr/>
        </p:nvSpPr>
        <p:spPr>
          <a:xfrm>
            <a:off x="707845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14" name="Google Shape;614;p45"/>
          <p:cNvPicPr preferRelativeResize="0"/>
          <p:nvPr/>
        </p:nvPicPr>
        <p:blipFill rotWithShape="1">
          <a:blip r:embed="rId6">
            <a:alphaModFix/>
          </a:blip>
          <a:srcRect b="0" l="0" r="0" t="0"/>
          <a:stretch/>
        </p:blipFill>
        <p:spPr>
          <a:xfrm>
            <a:off x="860510" y="1297873"/>
            <a:ext cx="5911775" cy="49063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descr="A picture containing clock&#10;&#10;Description automatically generated" id="620" name="Google Shape;620;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1" name="Google Shape;621;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2" name="Google Shape;622;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3" name="Google Shape;623;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4" name="Google Shape;624;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Read Like a Writer, Write For a Reader</a:t>
            </a:r>
            <a:endParaRPr b="0" i="0" sz="4000" u="none" cap="none" strike="noStrike">
              <a:solidFill>
                <a:srgbClr val="000000"/>
              </a:solidFill>
              <a:latin typeface="Century Gothic"/>
              <a:ea typeface="Century Gothic"/>
              <a:cs typeface="Century Gothic"/>
              <a:sym typeface="Century Gothic"/>
            </a:endParaRPr>
          </a:p>
        </p:txBody>
      </p:sp>
      <p:sp>
        <p:nvSpPr>
          <p:cNvPr id="625" name="Google Shape;625;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195</a:t>
            </a:r>
            <a:endParaRPr b="0" i="0" sz="1400" u="none" cap="none" strike="noStrike">
              <a:solidFill>
                <a:srgbClr val="000000"/>
              </a:solidFill>
              <a:latin typeface="Century Gothic"/>
              <a:ea typeface="Century Gothic"/>
              <a:cs typeface="Century Gothic"/>
              <a:sym typeface="Century Gothic"/>
            </a:endParaRPr>
          </a:p>
        </p:txBody>
      </p:sp>
      <p:sp>
        <p:nvSpPr>
          <p:cNvPr id="626" name="Google Shape;626;p46"/>
          <p:cNvSpPr txBox="1"/>
          <p:nvPr/>
        </p:nvSpPr>
        <p:spPr>
          <a:xfrm>
            <a:off x="7544806" y="2332035"/>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27" name="Google Shape;627;p46"/>
          <p:cNvPicPr preferRelativeResize="0"/>
          <p:nvPr/>
        </p:nvPicPr>
        <p:blipFill rotWithShape="1">
          <a:blip r:embed="rId6">
            <a:alphaModFix/>
          </a:blip>
          <a:srcRect b="0" l="0" r="0" t="0"/>
          <a:stretch/>
        </p:blipFill>
        <p:spPr>
          <a:xfrm>
            <a:off x="1052173" y="1297873"/>
            <a:ext cx="5997076" cy="49630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descr="A picture containing clock&#10;&#10;Description automatically generated" id="633" name="Google Shape;633;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4" name="Google Shape;634;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5" name="Google Shape;635;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6" name="Google Shape;636;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7" name="Google Shape;637;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38" name="Google Shape;638;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39" name="Google Shape;639;p47"/>
          <p:cNvPicPr preferRelativeResize="0"/>
          <p:nvPr/>
        </p:nvPicPr>
        <p:blipFill rotWithShape="1">
          <a:blip r:embed="rId7">
            <a:alphaModFix/>
          </a:blip>
          <a:srcRect b="0" l="0" r="0" t="0"/>
          <a:stretch/>
        </p:blipFill>
        <p:spPr>
          <a:xfrm>
            <a:off x="1802613" y="4102838"/>
            <a:ext cx="1266825" cy="1905000"/>
          </a:xfrm>
          <a:prstGeom prst="rect">
            <a:avLst/>
          </a:prstGeom>
          <a:noFill/>
          <a:ln>
            <a:noFill/>
          </a:ln>
        </p:spPr>
      </p:pic>
      <p:pic>
        <p:nvPicPr>
          <p:cNvPr id="640" name="Google Shape;640;p47"/>
          <p:cNvPicPr preferRelativeResize="0"/>
          <p:nvPr/>
        </p:nvPicPr>
        <p:blipFill rotWithShape="1">
          <a:blip r:embed="rId8">
            <a:alphaModFix/>
          </a:blip>
          <a:srcRect b="0" l="0" r="0" t="0"/>
          <a:stretch/>
        </p:blipFill>
        <p:spPr>
          <a:xfrm>
            <a:off x="2002625" y="1702313"/>
            <a:ext cx="866775" cy="19240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descr="A picture containing clock&#10;&#10;Description automatically generated" id="646" name="Google Shape;646;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7" name="Google Shape;647;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8" name="Google Shape;648;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9" name="Google Shape;649;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0" name="Google Shape;650;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51" name="Google Shape;651;p48"/>
          <p:cNvSpPr txBox="1"/>
          <p:nvPr/>
        </p:nvSpPr>
        <p:spPr>
          <a:xfrm>
            <a:off x="997925" y="1592863"/>
            <a:ext cx="53067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Your narrative should include: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People, setting, events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Narrator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Plot with a problem and resolution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Events that happen in time order</a:t>
            </a:r>
            <a:endParaRPr b="0" i="0" sz="3200" u="none" cap="none" strike="noStrike">
              <a:solidFill>
                <a:schemeClr val="dk1"/>
              </a:solidFill>
              <a:latin typeface="Century Gothic"/>
              <a:ea typeface="Century Gothic"/>
              <a:cs typeface="Century Gothic"/>
              <a:sym typeface="Century Gothic"/>
            </a:endParaRPr>
          </a:p>
        </p:txBody>
      </p:sp>
      <p:sp>
        <p:nvSpPr>
          <p:cNvPr id="652" name="Google Shape;652;p48"/>
          <p:cNvSpPr txBox="1"/>
          <p:nvPr/>
        </p:nvSpPr>
        <p:spPr>
          <a:xfrm>
            <a:off x="6763046" y="1628411"/>
            <a:ext cx="39000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 for: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Punctuation marks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Verbs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Capitalization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Spelling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descr="A picture containing clock&#10;&#10;Description automatically generated" id="658" name="Google Shape;658;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9" name="Google Shape;659;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0" name="Google Shape;660;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1" name="Google Shape;661;p49"/>
          <p:cNvCxnSpPr/>
          <p:nvPr/>
        </p:nvCxnSpPr>
        <p:spPr>
          <a:xfrm>
            <a:off x="212449" y="350766"/>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2" name="Google Shape;662;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63" name="Google Shape;663;p49"/>
          <p:cNvSpPr txBox="1"/>
          <p:nvPr/>
        </p:nvSpPr>
        <p:spPr>
          <a:xfrm>
            <a:off x="765405" y="1951724"/>
            <a:ext cx="9390600"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Revise </a:t>
            </a:r>
            <a:r>
              <a:rPr b="0" i="0" lang="en-US" sz="3200" u="none" cap="none" strike="noStrike">
                <a:solidFill>
                  <a:schemeClr val="dk1"/>
                </a:solidFill>
                <a:latin typeface="Century Gothic"/>
                <a:ea typeface="Century Gothic"/>
                <a:cs typeface="Century Gothic"/>
                <a:sym typeface="Century Gothic"/>
              </a:rPr>
              <a:t>your narrative using the checklist</a:t>
            </a:r>
            <a:r>
              <a:rPr b="1"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Arial"/>
              <a:ea typeface="Arial"/>
              <a:cs typeface="Arial"/>
              <a:sym typeface="Arial"/>
            </a:endParaRPr>
          </a:p>
        </p:txBody>
      </p:sp>
      <p:sp>
        <p:nvSpPr>
          <p:cNvPr id="664" name="Google Shape;664;p49"/>
          <p:cNvSpPr txBox="1"/>
          <p:nvPr/>
        </p:nvSpPr>
        <p:spPr>
          <a:xfrm>
            <a:off x="765405" y="3665627"/>
            <a:ext cx="85481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something your revised.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Explain</a:t>
            </a:r>
            <a:r>
              <a:rPr b="0" i="0" lang="en-US" sz="3200" u="none" cap="none" strike="noStrike">
                <a:solidFill>
                  <a:schemeClr val="dk1"/>
                </a:solidFill>
                <a:latin typeface="Century Gothic"/>
                <a:ea typeface="Century Gothic"/>
                <a:cs typeface="Century Gothic"/>
                <a:sym typeface="Century Gothic"/>
              </a:rPr>
              <a:t> why you made the revisions and how they improved your writing.</a:t>
            </a:r>
            <a:endParaRPr b="0" i="0" sz="1400" u="none" cap="none" strike="noStrike">
              <a:solidFill>
                <a:srgbClr val="000000"/>
              </a:solidFill>
              <a:latin typeface="Arial"/>
              <a:ea typeface="Arial"/>
              <a:cs typeface="Arial"/>
              <a:sym typeface="Arial"/>
            </a:endParaRPr>
          </a:p>
        </p:txBody>
      </p:sp>
      <p:pic>
        <p:nvPicPr>
          <p:cNvPr descr="Books outline" id="665" name="Google Shape;665;p49"/>
          <p:cNvPicPr preferRelativeResize="0"/>
          <p:nvPr/>
        </p:nvPicPr>
        <p:blipFill rotWithShape="1">
          <a:blip r:embed="rId6">
            <a:alphaModFix/>
          </a:blip>
          <a:srcRect b="0" l="0" r="0" t="0"/>
          <a:stretch/>
        </p:blipFill>
        <p:spPr>
          <a:xfrm>
            <a:off x="9194639" y="2721206"/>
            <a:ext cx="2429785" cy="242978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descr="A picture containing clock&#10;&#10;Description automatically generated" id="671" name="Google Shape;671;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2" name="Google Shape;672;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3" name="Google Shape;673;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4" name="Google Shape;674;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5" name="Google Shape;675;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676" name="Google Shape;676;p64"/>
          <p:cNvSpPr txBox="1"/>
          <p:nvPr/>
        </p:nvSpPr>
        <p:spPr>
          <a:xfrm>
            <a:off x="1229123" y="2062934"/>
            <a:ext cx="256680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pen</a:t>
            </a:r>
            <a:endParaRPr b="0" i="0" sz="1400" u="none" cap="none" strike="noStrike">
              <a:solidFill>
                <a:srgbClr val="000000"/>
              </a:solidFill>
              <a:latin typeface="Century Gothic"/>
              <a:ea typeface="Century Gothic"/>
              <a:cs typeface="Century Gothic"/>
              <a:sym typeface="Century Gothic"/>
            </a:endParaRPr>
          </a:p>
        </p:txBody>
      </p:sp>
      <p:sp>
        <p:nvSpPr>
          <p:cNvPr id="677" name="Google Shape;677;p64"/>
          <p:cNvSpPr txBox="1"/>
          <p:nvPr/>
        </p:nvSpPr>
        <p:spPr>
          <a:xfrm>
            <a:off x="4677820" y="2052596"/>
            <a:ext cx="256680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hen</a:t>
            </a:r>
            <a:endParaRPr b="0" i="0" sz="1400" u="none" cap="none" strike="noStrike">
              <a:solidFill>
                <a:srgbClr val="000000"/>
              </a:solidFill>
              <a:latin typeface="Century Gothic"/>
              <a:ea typeface="Century Gothic"/>
              <a:cs typeface="Century Gothic"/>
              <a:sym typeface="Century Gothic"/>
            </a:endParaRPr>
          </a:p>
        </p:txBody>
      </p:sp>
      <p:sp>
        <p:nvSpPr>
          <p:cNvPr id="678" name="Google Shape;678;p64"/>
          <p:cNvSpPr txBox="1"/>
          <p:nvPr/>
        </p:nvSpPr>
        <p:spPr>
          <a:xfrm>
            <a:off x="8126519" y="2062934"/>
            <a:ext cx="256680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ten</a:t>
            </a:r>
            <a:endParaRPr b="0" i="0" sz="1400" u="none" cap="none" strike="noStrike">
              <a:solidFill>
                <a:srgbClr val="000000"/>
              </a:solidFill>
              <a:latin typeface="Century Gothic"/>
              <a:ea typeface="Century Gothic"/>
              <a:cs typeface="Century Gothic"/>
              <a:sym typeface="Century Gothic"/>
            </a:endParaRPr>
          </a:p>
        </p:txBody>
      </p:sp>
      <p:sp>
        <p:nvSpPr>
          <p:cNvPr id="679" name="Google Shape;679;p64"/>
          <p:cNvSpPr txBox="1"/>
          <p:nvPr/>
        </p:nvSpPr>
        <p:spPr>
          <a:xfrm>
            <a:off x="2886083" y="3882720"/>
            <a:ext cx="256680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set</a:t>
            </a:r>
            <a:endParaRPr b="0" i="0" sz="1400" u="none" cap="none" strike="noStrike">
              <a:solidFill>
                <a:srgbClr val="000000"/>
              </a:solidFill>
              <a:latin typeface="Century Gothic"/>
              <a:ea typeface="Century Gothic"/>
              <a:cs typeface="Century Gothic"/>
              <a:sym typeface="Century Gothic"/>
            </a:endParaRPr>
          </a:p>
        </p:txBody>
      </p:sp>
      <p:sp>
        <p:nvSpPr>
          <p:cNvPr id="680" name="Google Shape;680;p64"/>
          <p:cNvSpPr txBox="1"/>
          <p:nvPr/>
        </p:nvSpPr>
        <p:spPr>
          <a:xfrm>
            <a:off x="6387398" y="3882719"/>
            <a:ext cx="256680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lad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descr="A picture containing clock&#10;&#10;Description automatically generated" id="686" name="Google Shape;686;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7" name="Google Shape;687;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8" name="Google Shape;688;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9" name="Google Shape;689;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0" name="Google Shape;690;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a:t>
            </a:r>
            <a:endParaRPr b="0" i="0" sz="1400" u="none" cap="none" strike="noStrike">
              <a:solidFill>
                <a:srgbClr val="000000"/>
              </a:solidFill>
              <a:latin typeface="Century Gothic"/>
              <a:ea typeface="Century Gothic"/>
              <a:cs typeface="Century Gothic"/>
              <a:sym typeface="Century Gothic"/>
            </a:endParaRPr>
          </a:p>
        </p:txBody>
      </p:sp>
      <p:sp>
        <p:nvSpPr>
          <p:cNvPr id="691" name="Google Shape;691;p51"/>
          <p:cNvSpPr txBox="1"/>
          <p:nvPr/>
        </p:nvSpPr>
        <p:spPr>
          <a:xfrm>
            <a:off x="2971495" y="1243123"/>
            <a:ext cx="82314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When did you eat</a:t>
            </a:r>
            <a:r>
              <a:rPr b="0" i="0" lang="en-US" sz="4800" u="none" cap="none" strike="noStrike">
                <a:solidFill>
                  <a:schemeClr val="accent1"/>
                </a:solidFill>
                <a:latin typeface="Arial"/>
                <a:ea typeface="Arial"/>
                <a:cs typeface="Arial"/>
                <a:sym typeface="Arial"/>
              </a:rPr>
              <a:t>?</a:t>
            </a:r>
            <a:endParaRPr b="0" i="0" sz="4800" u="none" cap="none" strike="noStrike">
              <a:solidFill>
                <a:schemeClr val="accent1"/>
              </a:solidFill>
              <a:latin typeface="Arial"/>
              <a:ea typeface="Arial"/>
              <a:cs typeface="Arial"/>
              <a:sym typeface="Arial"/>
            </a:endParaRPr>
          </a:p>
        </p:txBody>
      </p:sp>
      <p:sp>
        <p:nvSpPr>
          <p:cNvPr id="692" name="Google Shape;692;p51"/>
          <p:cNvSpPr txBox="1"/>
          <p:nvPr/>
        </p:nvSpPr>
        <p:spPr>
          <a:xfrm>
            <a:off x="1951408" y="1958572"/>
            <a:ext cx="11087258"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2"/>
                </a:solidFill>
                <a:latin typeface="Century Gothic"/>
                <a:ea typeface="Century Gothic"/>
                <a:cs typeface="Century Gothic"/>
                <a:sym typeface="Century Gothic"/>
              </a:rPr>
              <a:t>Where do you like to play</a:t>
            </a:r>
            <a:r>
              <a:rPr b="0" i="0" lang="en-US" sz="4800" u="none" cap="none" strike="noStrike">
                <a:solidFill>
                  <a:schemeClr val="accent2"/>
                </a:solidFill>
                <a:latin typeface="Arial"/>
                <a:ea typeface="Arial"/>
                <a:cs typeface="Arial"/>
                <a:sym typeface="Arial"/>
              </a:rPr>
              <a:t>?</a:t>
            </a:r>
            <a:endParaRPr b="0" i="0" sz="4800" u="none" cap="none" strike="noStrike">
              <a:solidFill>
                <a:schemeClr val="accent2"/>
              </a:solidFill>
              <a:latin typeface="Arial"/>
              <a:ea typeface="Arial"/>
              <a:cs typeface="Arial"/>
              <a:sym typeface="Arial"/>
            </a:endParaRPr>
          </a:p>
        </p:txBody>
      </p:sp>
      <p:sp>
        <p:nvSpPr>
          <p:cNvPr id="693" name="Google Shape;693;p51"/>
          <p:cNvSpPr txBox="1"/>
          <p:nvPr/>
        </p:nvSpPr>
        <p:spPr>
          <a:xfrm>
            <a:off x="1484383" y="2801336"/>
            <a:ext cx="9388393"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When did you wake up today</a:t>
            </a:r>
            <a:r>
              <a:rPr b="0" i="0" lang="en-US" sz="4800" u="none" cap="none" strike="noStrike">
                <a:solidFill>
                  <a:schemeClr val="accent1"/>
                </a:solidFill>
                <a:latin typeface="Arial"/>
                <a:ea typeface="Arial"/>
                <a:cs typeface="Arial"/>
                <a:sym typeface="Arial"/>
              </a:rPr>
              <a:t>?</a:t>
            </a:r>
            <a:endParaRPr b="0" i="0" sz="4800" u="none" cap="none" strike="noStrike">
              <a:solidFill>
                <a:schemeClr val="accent1"/>
              </a:solidFill>
              <a:latin typeface="Arial"/>
              <a:ea typeface="Arial"/>
              <a:cs typeface="Arial"/>
              <a:sym typeface="Arial"/>
            </a:endParaRPr>
          </a:p>
        </p:txBody>
      </p:sp>
      <p:sp>
        <p:nvSpPr>
          <p:cNvPr id="694" name="Google Shape;694;p51"/>
          <p:cNvSpPr txBox="1"/>
          <p:nvPr/>
        </p:nvSpPr>
        <p:spPr>
          <a:xfrm>
            <a:off x="2062880" y="4434340"/>
            <a:ext cx="823139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Work with your partner to </a:t>
            </a:r>
            <a:r>
              <a:rPr b="1" i="0" lang="en-US" sz="3200" u="none" cap="none" strike="noStrike">
                <a:solidFill>
                  <a:srgbClr val="000000"/>
                </a:solidFill>
                <a:latin typeface="Century Gothic"/>
                <a:ea typeface="Century Gothic"/>
                <a:cs typeface="Century Gothic"/>
                <a:sym typeface="Century Gothic"/>
              </a:rPr>
              <a:t>ask</a:t>
            </a:r>
            <a:r>
              <a:rPr b="0" i="0" lang="en-US" sz="3200" u="none" cap="none" strike="noStrike">
                <a:solidFill>
                  <a:srgbClr val="000000"/>
                </a:solidFill>
                <a:latin typeface="Century Gothic"/>
                <a:ea typeface="Century Gothic"/>
                <a:cs typeface="Century Gothic"/>
                <a:sym typeface="Century Gothic"/>
              </a:rPr>
              <a:t> when and where questions.</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descr="A picture containing drawing, lamp&#10;&#10;Description automatically generated" id="700" name="Google Shape;700;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01" name="Google Shape;701;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02" name="Google Shape;702;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03" name="Google Shape;703;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04" name="Google Shape;704;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05" name="Google Shape;705;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descr="A picture containing clock&#10;&#10;Description automatically generated" id="711" name="Google Shape;711;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2" name="Google Shape;712;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3" name="Google Shape;713;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4" name="Google Shape;714;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5" name="Google Shape;715;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16" name="Google Shape;716;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a:t>
            </a:r>
            <a:endParaRPr b="0" i="0" sz="1400" u="none" cap="none" strike="noStrike">
              <a:solidFill>
                <a:srgbClr val="000000"/>
              </a:solidFill>
              <a:latin typeface="Century Gothic"/>
              <a:ea typeface="Century Gothic"/>
              <a:cs typeface="Century Gothic"/>
              <a:sym typeface="Century Gothic"/>
            </a:endParaRPr>
          </a:p>
        </p:txBody>
      </p:sp>
      <p:sp>
        <p:nvSpPr>
          <p:cNvPr id="717" name="Google Shape;717;p53"/>
          <p:cNvSpPr txBox="1"/>
          <p:nvPr/>
        </p:nvSpPr>
        <p:spPr>
          <a:xfrm>
            <a:off x="7764526" y="2544032"/>
            <a:ext cx="3437502"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18" name="Google Shape;718;p53"/>
          <p:cNvPicPr preferRelativeResize="0"/>
          <p:nvPr/>
        </p:nvPicPr>
        <p:blipFill rotWithShape="1">
          <a:blip r:embed="rId6">
            <a:alphaModFix/>
          </a:blip>
          <a:srcRect b="0" l="0" r="0" t="0"/>
          <a:stretch/>
        </p:blipFill>
        <p:spPr>
          <a:xfrm>
            <a:off x="1481533" y="1439589"/>
            <a:ext cx="5710195" cy="47646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A picture containing clock&#10;&#10;Description automatically generated" id="128" name="Google Shape;128;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9" name="Google Shape;129;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0" name="Google Shape;130;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1" name="Google Shape;131;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2" name="Google Shape;132;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3" name="Google Shape;133;p8"/>
          <p:cNvSpPr txBox="1"/>
          <p:nvPr/>
        </p:nvSpPr>
        <p:spPr>
          <a:xfrm>
            <a:off x="4825844" y="1356131"/>
            <a:ext cx="148593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Ff</a:t>
            </a:r>
            <a:endParaRPr b="0" i="0" sz="1400" u="none" cap="none" strike="noStrike">
              <a:solidFill>
                <a:srgbClr val="000000"/>
              </a:solidFill>
              <a:latin typeface="Century Gothic"/>
              <a:ea typeface="Century Gothic"/>
              <a:cs typeface="Century Gothic"/>
              <a:sym typeface="Century Gothic"/>
            </a:endParaRPr>
          </a:p>
        </p:txBody>
      </p:sp>
      <p:sp>
        <p:nvSpPr>
          <p:cNvPr id="134" name="Google Shape;134;p8"/>
          <p:cNvSpPr txBox="1"/>
          <p:nvPr/>
        </p:nvSpPr>
        <p:spPr>
          <a:xfrm>
            <a:off x="1365366" y="1356131"/>
            <a:ext cx="148593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Dd</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8"/>
          <p:cNvSpPr txBox="1"/>
          <p:nvPr/>
        </p:nvSpPr>
        <p:spPr>
          <a:xfrm>
            <a:off x="8031255" y="1356130"/>
            <a:ext cx="148593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Vv</a:t>
            </a:r>
            <a:endParaRPr b="0" i="0" sz="1400" u="none" cap="none" strike="noStrike">
              <a:solidFill>
                <a:srgbClr val="000000"/>
              </a:solidFill>
              <a:latin typeface="Century Gothic"/>
              <a:ea typeface="Century Gothic"/>
              <a:cs typeface="Century Gothic"/>
              <a:sym typeface="Century Gothic"/>
            </a:endParaRPr>
          </a:p>
        </p:txBody>
      </p:sp>
      <p:pic>
        <p:nvPicPr>
          <p:cNvPr id="136" name="Google Shape;136;p8"/>
          <p:cNvPicPr preferRelativeResize="0"/>
          <p:nvPr/>
        </p:nvPicPr>
        <p:blipFill rotWithShape="1">
          <a:blip r:embed="rId6">
            <a:alphaModFix/>
          </a:blip>
          <a:srcRect b="0" l="0" r="0" t="0"/>
          <a:stretch/>
        </p:blipFill>
        <p:spPr>
          <a:xfrm>
            <a:off x="1108660" y="2621138"/>
            <a:ext cx="2298818" cy="3238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7" name="Google Shape;137;p8"/>
          <p:cNvPicPr preferRelativeResize="0"/>
          <p:nvPr/>
        </p:nvPicPr>
        <p:blipFill rotWithShape="1">
          <a:blip r:embed="rId7">
            <a:alphaModFix/>
          </a:blip>
          <a:srcRect b="0" l="0" r="0" t="0"/>
          <a:stretch/>
        </p:blipFill>
        <p:spPr>
          <a:xfrm>
            <a:off x="7898573" y="2617703"/>
            <a:ext cx="2260716" cy="32005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8" name="Google Shape;138;p8"/>
          <p:cNvPicPr preferRelativeResize="0"/>
          <p:nvPr/>
        </p:nvPicPr>
        <p:blipFill rotWithShape="1">
          <a:blip r:embed="rId8">
            <a:alphaModFix/>
          </a:blip>
          <a:srcRect b="0" l="0" r="0" t="0"/>
          <a:stretch/>
        </p:blipFill>
        <p:spPr>
          <a:xfrm>
            <a:off x="4494091" y="2621138"/>
            <a:ext cx="2317869" cy="3238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descr="A picture containing clock&#10;&#10;Description automatically generated" id="724" name="Google Shape;724;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5" name="Google Shape;725;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6" name="Google Shape;726;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7" name="Google Shape;727;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8" name="Google Shape;728;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29" name="Google Shape;729;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171</a:t>
            </a:r>
            <a:endParaRPr b="0" i="0" sz="1400" u="none" cap="none" strike="noStrike">
              <a:solidFill>
                <a:srgbClr val="000000"/>
              </a:solidFill>
              <a:latin typeface="Century Gothic"/>
              <a:ea typeface="Century Gothic"/>
              <a:cs typeface="Century Gothic"/>
              <a:sym typeface="Century Gothic"/>
            </a:endParaRPr>
          </a:p>
        </p:txBody>
      </p:sp>
      <p:sp>
        <p:nvSpPr>
          <p:cNvPr id="730" name="Google Shape;730;p54"/>
          <p:cNvSpPr txBox="1"/>
          <p:nvPr/>
        </p:nvSpPr>
        <p:spPr>
          <a:xfrm>
            <a:off x="8279436" y="2194546"/>
            <a:ext cx="34374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171 in your Student Interactive.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We will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“We Have Fun.”</a:t>
            </a:r>
            <a:endParaRPr b="0" i="0" sz="3200" u="none" cap="none" strike="noStrike">
              <a:solidFill>
                <a:schemeClr val="dk1"/>
              </a:solidFill>
              <a:latin typeface="Century Gothic"/>
              <a:ea typeface="Century Gothic"/>
              <a:cs typeface="Century Gothic"/>
              <a:sym typeface="Century Gothic"/>
            </a:endParaRPr>
          </a:p>
        </p:txBody>
      </p:sp>
      <p:sp>
        <p:nvSpPr>
          <p:cNvPr id="731" name="Google Shape;731;p54"/>
          <p:cNvSpPr txBox="1"/>
          <p:nvPr/>
        </p:nvSpPr>
        <p:spPr>
          <a:xfrm>
            <a:off x="577463" y="2028637"/>
            <a:ext cx="1838329"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please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want</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every</a:t>
            </a:r>
            <a:endParaRPr b="0" i="0" sz="1400" u="none" cap="none" strike="noStrike">
              <a:solidFill>
                <a:srgbClr val="000000"/>
              </a:solidFill>
              <a:latin typeface="Arial"/>
              <a:ea typeface="Arial"/>
              <a:cs typeface="Arial"/>
              <a:sym typeface="Arial"/>
            </a:endParaRPr>
          </a:p>
        </p:txBody>
      </p:sp>
      <p:pic>
        <p:nvPicPr>
          <p:cNvPr id="732" name="Google Shape;732;p54"/>
          <p:cNvPicPr preferRelativeResize="0"/>
          <p:nvPr/>
        </p:nvPicPr>
        <p:blipFill rotWithShape="1">
          <a:blip r:embed="rId6">
            <a:alphaModFix/>
          </a:blip>
          <a:srcRect b="0" l="0" r="0" t="0"/>
          <a:stretch/>
        </p:blipFill>
        <p:spPr>
          <a:xfrm>
            <a:off x="2780804" y="1440543"/>
            <a:ext cx="5307226" cy="43845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descr="A picture containing clock&#10;&#10;Description automatically generated" id="738" name="Google Shape;738;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9" name="Google Shape;739;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0" name="Google Shape;740;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1" name="Google Shape;741;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2" name="Google Shape;742;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43" name="Google Shape;743;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 173</a:t>
            </a:r>
            <a:endParaRPr b="0" i="0" sz="1400" u="none" cap="none" strike="noStrike">
              <a:solidFill>
                <a:srgbClr val="000000"/>
              </a:solidFill>
              <a:latin typeface="Century Gothic"/>
              <a:ea typeface="Century Gothic"/>
              <a:cs typeface="Century Gothic"/>
              <a:sym typeface="Century Gothic"/>
            </a:endParaRPr>
          </a:p>
        </p:txBody>
      </p:sp>
      <p:pic>
        <p:nvPicPr>
          <p:cNvPr id="744" name="Google Shape;744;p55"/>
          <p:cNvPicPr preferRelativeResize="0"/>
          <p:nvPr/>
        </p:nvPicPr>
        <p:blipFill rotWithShape="1">
          <a:blip r:embed="rId6">
            <a:alphaModFix/>
          </a:blip>
          <a:srcRect b="0" l="583" r="573" t="0"/>
          <a:stretch/>
        </p:blipFill>
        <p:spPr>
          <a:xfrm>
            <a:off x="905350" y="1639300"/>
            <a:ext cx="9481177" cy="39589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A picture containing clock&#10;&#10;Description automatically generated" id="750" name="Google Shape;750;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1" name="Google Shape;751;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2" name="Google Shape;752;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3" name="Google Shape;753;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4" name="Google Shape;754;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755" name="Google Shape;755;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Century Gothic"/>
              <a:ea typeface="Century Gothic"/>
              <a:cs typeface="Century Gothic"/>
              <a:sym typeface="Century Gothic"/>
            </a:endParaRPr>
          </a:p>
        </p:txBody>
      </p:sp>
      <p:pic>
        <p:nvPicPr>
          <p:cNvPr id="756" name="Google Shape;756;p56"/>
          <p:cNvPicPr preferRelativeResize="0"/>
          <p:nvPr/>
        </p:nvPicPr>
        <p:blipFill rotWithShape="1">
          <a:blip r:embed="rId6">
            <a:alphaModFix/>
          </a:blip>
          <a:srcRect b="0" l="0" r="0" t="0"/>
          <a:stretch/>
        </p:blipFill>
        <p:spPr>
          <a:xfrm>
            <a:off x="2551275" y="1360725"/>
            <a:ext cx="5982676" cy="49412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descr="A picture containing clock&#10;&#10;Description automatically generated" id="762" name="Google Shape;762;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3" name="Google Shape;763;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4" name="Google Shape;764;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5" name="Google Shape;765;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6" name="Google Shape;766;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700">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Ask and Answer Questions</a:t>
            </a:r>
            <a:endParaRPr b="0" i="0" sz="3700" u="none" cap="none" strike="noStrike">
              <a:solidFill>
                <a:srgbClr val="000000"/>
              </a:solidFill>
              <a:latin typeface="Century Gothic"/>
              <a:ea typeface="Century Gothic"/>
              <a:cs typeface="Century Gothic"/>
              <a:sym typeface="Century Gothic"/>
            </a:endParaRPr>
          </a:p>
        </p:txBody>
      </p:sp>
      <p:sp>
        <p:nvSpPr>
          <p:cNvPr id="767" name="Google Shape;767;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 185</a:t>
            </a:r>
            <a:endParaRPr b="0" i="0" sz="1400" u="none" cap="none" strike="noStrike">
              <a:solidFill>
                <a:srgbClr val="000000"/>
              </a:solidFill>
              <a:latin typeface="Century Gothic"/>
              <a:ea typeface="Century Gothic"/>
              <a:cs typeface="Century Gothic"/>
              <a:sym typeface="Century Gothic"/>
            </a:endParaRPr>
          </a:p>
        </p:txBody>
      </p:sp>
      <p:sp>
        <p:nvSpPr>
          <p:cNvPr id="768" name="Google Shape;768;p57"/>
          <p:cNvSpPr txBox="1"/>
          <p:nvPr/>
        </p:nvSpPr>
        <p:spPr>
          <a:xfrm>
            <a:off x="9194650" y="2578063"/>
            <a:ext cx="2837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184-185 in your Student Interactive.</a:t>
            </a:r>
            <a:endParaRPr b="0" i="0" sz="3200" u="none" cap="none" strike="noStrike">
              <a:solidFill>
                <a:srgbClr val="000000"/>
              </a:solidFill>
              <a:latin typeface="Arial"/>
              <a:ea typeface="Arial"/>
              <a:cs typeface="Arial"/>
              <a:sym typeface="Arial"/>
            </a:endParaRPr>
          </a:p>
        </p:txBody>
      </p:sp>
      <p:pic>
        <p:nvPicPr>
          <p:cNvPr id="769" name="Google Shape;769;p57"/>
          <p:cNvPicPr preferRelativeResize="0"/>
          <p:nvPr/>
        </p:nvPicPr>
        <p:blipFill rotWithShape="1">
          <a:blip r:embed="rId6">
            <a:alphaModFix/>
          </a:blip>
          <a:srcRect b="0" l="504" r="514" t="0"/>
          <a:stretch/>
        </p:blipFill>
        <p:spPr>
          <a:xfrm>
            <a:off x="607013" y="1978887"/>
            <a:ext cx="8193073" cy="34210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A picture containing clock&#10;&#10;Description automatically generated" id="775" name="Google Shape;775;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6" name="Google Shape;776;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7" name="Google Shape;777;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8" name="Google Shape;778;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9" name="Google Shape;779;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780" name="Google Shape;780;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191</a:t>
            </a:r>
            <a:endParaRPr b="0" i="0" sz="1400" u="none" cap="none" strike="noStrike">
              <a:solidFill>
                <a:srgbClr val="000000"/>
              </a:solidFill>
              <a:latin typeface="Century Gothic"/>
              <a:ea typeface="Century Gothic"/>
              <a:cs typeface="Century Gothic"/>
              <a:sym typeface="Century Gothic"/>
            </a:endParaRPr>
          </a:p>
        </p:txBody>
      </p:sp>
      <p:sp>
        <p:nvSpPr>
          <p:cNvPr id="781" name="Google Shape;781;p61"/>
          <p:cNvSpPr txBox="1"/>
          <p:nvPr/>
        </p:nvSpPr>
        <p:spPr>
          <a:xfrm>
            <a:off x="7802150" y="2331763"/>
            <a:ext cx="3748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82" name="Google Shape;782;p61"/>
          <p:cNvPicPr preferRelativeResize="0"/>
          <p:nvPr/>
        </p:nvPicPr>
        <p:blipFill rotWithShape="1">
          <a:blip r:embed="rId6">
            <a:alphaModFix/>
          </a:blip>
          <a:srcRect b="0" l="0" r="0" t="0"/>
          <a:stretch/>
        </p:blipFill>
        <p:spPr>
          <a:xfrm>
            <a:off x="1156012" y="1339375"/>
            <a:ext cx="5702576" cy="47000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descr="A picture containing clock&#10;&#10;Description automatically generated" id="788" name="Google Shape;788;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9" name="Google Shape;789;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0" name="Google Shape;790;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1" name="Google Shape;791;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2" name="Google Shape;792;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793" name="Google Shape;793;p62"/>
          <p:cNvSpPr txBox="1"/>
          <p:nvPr/>
        </p:nvSpPr>
        <p:spPr>
          <a:xfrm>
            <a:off x="1400680" y="2093367"/>
            <a:ext cx="9390639" cy="28622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Today you will </a:t>
            </a:r>
            <a:r>
              <a:rPr b="1" i="0" lang="en-US" sz="3600" u="none" cap="none" strike="noStrike">
                <a:solidFill>
                  <a:schemeClr val="dk1"/>
                </a:solidFill>
                <a:latin typeface="Century Gothic"/>
                <a:ea typeface="Century Gothic"/>
                <a:cs typeface="Century Gothic"/>
                <a:sym typeface="Century Gothic"/>
              </a:rPr>
              <a:t>celebrate </a:t>
            </a:r>
            <a:r>
              <a:rPr b="0" i="0" lang="en-US" sz="3600" u="none" cap="none" strike="noStrike">
                <a:solidFill>
                  <a:schemeClr val="dk1"/>
                </a:solidFill>
                <a:latin typeface="Century Gothic"/>
                <a:ea typeface="Century Gothic"/>
                <a:cs typeface="Century Gothic"/>
                <a:sym typeface="Century Gothic"/>
              </a:rPr>
              <a:t>your writing by reading it to the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Remember</a:t>
            </a:r>
            <a:r>
              <a:rPr b="0" i="0" lang="en-US" sz="3600" u="none" cap="none" strike="noStrike">
                <a:solidFill>
                  <a:schemeClr val="dk1"/>
                </a:solidFill>
                <a:latin typeface="Century Gothic"/>
                <a:ea typeface="Century Gothic"/>
                <a:cs typeface="Century Gothic"/>
                <a:sym typeface="Century Gothic"/>
              </a:rPr>
              <a:t> to introduce yourself and speak slowly and clearly.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descr="A picture containing clock&#10;&#10;Description automatically generated" id="799" name="Google Shape;799;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0" name="Google Shape;800;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1" name="Google Shape;801;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2" name="Google Shape;802;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3" name="Google Shape;803;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04" name="Google Shape;804;p63"/>
          <p:cNvSpPr txBox="1"/>
          <p:nvPr/>
        </p:nvSpPr>
        <p:spPr>
          <a:xfrm>
            <a:off x="847294" y="1845268"/>
            <a:ext cx="9390639"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Share </a:t>
            </a:r>
            <a:r>
              <a:rPr b="0" i="0" lang="en-US" sz="3600" u="none" cap="none" strike="noStrike">
                <a:solidFill>
                  <a:schemeClr val="dk1"/>
                </a:solidFill>
                <a:latin typeface="Century Gothic"/>
                <a:ea typeface="Century Gothic"/>
                <a:cs typeface="Century Gothic"/>
                <a:sym typeface="Century Gothic"/>
              </a:rPr>
              <a:t>your writing with the class.</a:t>
            </a:r>
            <a:endParaRPr b="0" i="0" sz="1400" u="none" cap="none" strike="noStrike">
              <a:solidFill>
                <a:srgbClr val="000000"/>
              </a:solidFill>
              <a:latin typeface="Arial"/>
              <a:ea typeface="Arial"/>
              <a:cs typeface="Arial"/>
              <a:sym typeface="Arial"/>
            </a:endParaRPr>
          </a:p>
        </p:txBody>
      </p:sp>
      <p:sp>
        <p:nvSpPr>
          <p:cNvPr id="805" name="Google Shape;805;p63"/>
          <p:cNvSpPr txBox="1"/>
          <p:nvPr/>
        </p:nvSpPr>
        <p:spPr>
          <a:xfrm>
            <a:off x="847300" y="3322425"/>
            <a:ext cx="76659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Ask</a:t>
            </a:r>
            <a:r>
              <a:rPr b="0" i="0" lang="en-US" sz="3600" u="none" cap="none" strike="noStrike">
                <a:solidFill>
                  <a:schemeClr val="dk1"/>
                </a:solidFill>
                <a:latin typeface="Century Gothic"/>
                <a:ea typeface="Century Gothic"/>
                <a:cs typeface="Century Gothic"/>
                <a:sym typeface="Century Gothic"/>
              </a:rPr>
              <a:t> questions and </a:t>
            </a:r>
            <a:r>
              <a:rPr b="1" i="0" lang="en-US" sz="3600" u="none" cap="none" strike="noStrike">
                <a:solidFill>
                  <a:schemeClr val="dk1"/>
                </a:solidFill>
                <a:latin typeface="Century Gothic"/>
                <a:ea typeface="Century Gothic"/>
                <a:cs typeface="Century Gothic"/>
                <a:sym typeface="Century Gothic"/>
              </a:rPr>
              <a:t>provide</a:t>
            </a:r>
            <a:r>
              <a:rPr b="0" i="0" lang="en-US" sz="3600" u="none" cap="none" strike="noStrike">
                <a:solidFill>
                  <a:schemeClr val="dk1"/>
                </a:solidFill>
                <a:latin typeface="Century Gothic"/>
                <a:ea typeface="Century Gothic"/>
                <a:cs typeface="Century Gothic"/>
                <a:sym typeface="Century Gothic"/>
              </a:rPr>
              <a:t> positive feedback or suggestions to your classmates.</a:t>
            </a:r>
            <a:endParaRPr b="0" i="0" sz="3600" u="none" cap="none" strike="noStrike">
              <a:solidFill>
                <a:schemeClr val="dk1"/>
              </a:solidFill>
              <a:latin typeface="Century Gothic"/>
              <a:ea typeface="Century Gothic"/>
              <a:cs typeface="Century Gothic"/>
              <a:sym typeface="Century Gothic"/>
            </a:endParaRPr>
          </a:p>
        </p:txBody>
      </p:sp>
      <p:pic>
        <p:nvPicPr>
          <p:cNvPr descr="Books outline" id="806" name="Google Shape;806;p63"/>
          <p:cNvPicPr preferRelativeResize="0"/>
          <p:nvPr/>
        </p:nvPicPr>
        <p:blipFill rotWithShape="1">
          <a:blip r:embed="rId6">
            <a:alphaModFix/>
          </a:blip>
          <a:srcRect b="0" l="0" r="0" t="0"/>
          <a:stretch/>
        </p:blipFill>
        <p:spPr>
          <a:xfrm>
            <a:off x="8812839" y="3322409"/>
            <a:ext cx="2429785" cy="242978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A picture containing clock&#10;&#10;Description automatically generated" id="812" name="Google Shape;812;p8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3" name="Google Shape;813;p8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4" name="Google Shape;814;p8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5" name="Google Shape;815;p8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6" name="Google Shape;816;p8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17" name="Google Shape;817;p83"/>
          <p:cNvSpPr txBox="1"/>
          <p:nvPr/>
        </p:nvSpPr>
        <p:spPr>
          <a:xfrm>
            <a:off x="1897733" y="2494769"/>
            <a:ext cx="3260859"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it</a:t>
            </a:r>
            <a:endParaRPr b="0" i="0" sz="1400" u="none" cap="none" strike="noStrike">
              <a:solidFill>
                <a:srgbClr val="000000"/>
              </a:solidFill>
              <a:latin typeface="Century Gothic"/>
              <a:ea typeface="Century Gothic"/>
              <a:cs typeface="Century Gothic"/>
              <a:sym typeface="Century Gothic"/>
            </a:endParaRPr>
          </a:p>
        </p:txBody>
      </p:sp>
      <p:sp>
        <p:nvSpPr>
          <p:cNvPr id="818" name="Google Shape;818;p83"/>
          <p:cNvSpPr txBox="1"/>
          <p:nvPr/>
        </p:nvSpPr>
        <p:spPr>
          <a:xfrm>
            <a:off x="6509511" y="253332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a:t>
            </a:r>
            <a:endParaRPr b="0" i="0" sz="1400" u="none" cap="none" strike="noStrike">
              <a:solidFill>
                <a:srgbClr val="000000"/>
              </a:solidFill>
              <a:latin typeface="Century Gothic"/>
              <a:ea typeface="Century Gothic"/>
              <a:cs typeface="Century Gothic"/>
              <a:sym typeface="Century Gothic"/>
            </a:endParaRPr>
          </a:p>
        </p:txBody>
      </p:sp>
      <p:sp>
        <p:nvSpPr>
          <p:cNvPr id="819" name="Google Shape;819;p83"/>
          <p:cNvSpPr txBox="1"/>
          <p:nvPr/>
        </p:nvSpPr>
        <p:spPr>
          <a:xfrm>
            <a:off x="1854519" y="4050264"/>
            <a:ext cx="330407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met</a:t>
            </a:r>
            <a:endParaRPr b="0" i="0" sz="1400" u="none" cap="none" strike="noStrike">
              <a:solidFill>
                <a:srgbClr val="000000"/>
              </a:solidFill>
              <a:latin typeface="Century Gothic"/>
              <a:ea typeface="Century Gothic"/>
              <a:cs typeface="Century Gothic"/>
              <a:sym typeface="Century Gothic"/>
            </a:endParaRPr>
          </a:p>
        </p:txBody>
      </p:sp>
      <p:sp>
        <p:nvSpPr>
          <p:cNvPr id="820" name="Google Shape;820;p83"/>
          <p:cNvSpPr txBox="1"/>
          <p:nvPr/>
        </p:nvSpPr>
        <p:spPr>
          <a:xfrm>
            <a:off x="6509511" y="405026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red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descr="A picture containing clock&#10;&#10;Description automatically generated" id="826" name="Google Shape;826;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7" name="Google Shape;827;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8" name="Google Shape;828;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9" name="Google Shape;829;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0" name="Google Shape;830;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31" name="Google Shape;831;p65"/>
          <p:cNvSpPr txBox="1"/>
          <p:nvPr/>
        </p:nvSpPr>
        <p:spPr>
          <a:xfrm>
            <a:off x="7852250" y="2246963"/>
            <a:ext cx="3653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32" name="Google Shape;832;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a:t>
            </a:r>
            <a:endParaRPr b="0" i="0" sz="1400" u="none" cap="none" strike="noStrike">
              <a:solidFill>
                <a:srgbClr val="000000"/>
              </a:solidFill>
              <a:latin typeface="Century Gothic"/>
              <a:ea typeface="Century Gothic"/>
              <a:cs typeface="Century Gothic"/>
              <a:sym typeface="Century Gothic"/>
            </a:endParaRPr>
          </a:p>
        </p:txBody>
      </p:sp>
      <p:pic>
        <p:nvPicPr>
          <p:cNvPr id="833" name="Google Shape;833;p65"/>
          <p:cNvPicPr preferRelativeResize="0"/>
          <p:nvPr/>
        </p:nvPicPr>
        <p:blipFill rotWithShape="1">
          <a:blip r:embed="rId6">
            <a:alphaModFix/>
          </a:blip>
          <a:srcRect b="0" l="0" r="0" t="0"/>
          <a:stretch/>
        </p:blipFill>
        <p:spPr>
          <a:xfrm>
            <a:off x="939989" y="1297872"/>
            <a:ext cx="5953312" cy="49357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descr="A picture containing drawing, lamp&#10;&#10;Description automatically generated" id="838" name="Google Shape;838;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39" name="Google Shape;839;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40" name="Google Shape;840;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41" name="Google Shape;841;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42" name="Google Shape;842;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43" name="Google Shape;843;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A picture containing clock&#10;&#10;Description automatically generated" id="144" name="Google Shape;144;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5" name="Google Shape;145;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6" name="Google Shape;146;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75"/>
          <p:cNvSpPr txBox="1"/>
          <p:nvPr/>
        </p:nvSpPr>
        <p:spPr>
          <a:xfrm>
            <a:off x="7655093" y="2246973"/>
            <a:ext cx="4197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166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descr="A picture containing drawing, lamp&#10;&#10;Description automatically generated" id="150" name="Google Shape;150;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51" name="Google Shape;151;p75"/>
          <p:cNvPicPr preferRelativeResize="0"/>
          <p:nvPr/>
        </p:nvPicPr>
        <p:blipFill rotWithShape="1">
          <a:blip r:embed="rId6">
            <a:alphaModFix/>
          </a:blip>
          <a:srcRect b="0" l="0" r="0" t="0"/>
          <a:stretch/>
        </p:blipFill>
        <p:spPr>
          <a:xfrm>
            <a:off x="898407" y="1192840"/>
            <a:ext cx="5891860" cy="49325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descr="A picture containing clock&#10;&#10;Description automatically generated" id="849" name="Google Shape;849;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50" name="Google Shape;850;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51" name="Google Shape;851;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2" name="Google Shape;852;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53" name="Google Shape;853;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54" name="Google Shape;854;p67"/>
          <p:cNvSpPr txBox="1"/>
          <p:nvPr/>
        </p:nvSpPr>
        <p:spPr>
          <a:xfrm>
            <a:off x="1188800" y="1548700"/>
            <a:ext cx="9197727"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 run in the sun.</a:t>
            </a:r>
            <a:endParaRPr b="0" i="0" sz="4400" u="none" cap="none" strike="noStrike">
              <a:solidFill>
                <a:srgbClr val="000000"/>
              </a:solidFill>
              <a:latin typeface="Century Gothic"/>
              <a:ea typeface="Century Gothic"/>
              <a:cs typeface="Century Gothic"/>
              <a:sym typeface="Century Gothic"/>
            </a:endParaRPr>
          </a:p>
        </p:txBody>
      </p:sp>
      <p:sp>
        <p:nvSpPr>
          <p:cNvPr id="855" name="Google Shape;855;p67"/>
          <p:cNvSpPr txBox="1"/>
          <p:nvPr/>
        </p:nvSpPr>
        <p:spPr>
          <a:xfrm>
            <a:off x="1188800" y="2623146"/>
            <a:ext cx="9197729"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She has a big job.</a:t>
            </a:r>
            <a:endParaRPr b="0" i="0" sz="4400" u="none" cap="none" strike="noStrike">
              <a:solidFill>
                <a:srgbClr val="000000"/>
              </a:solidFill>
              <a:latin typeface="Century Gothic"/>
              <a:ea typeface="Century Gothic"/>
              <a:cs typeface="Century Gothic"/>
              <a:sym typeface="Century Gothic"/>
            </a:endParaRPr>
          </a:p>
        </p:txBody>
      </p:sp>
      <p:sp>
        <p:nvSpPr>
          <p:cNvPr id="856" name="Google Shape;856;p67"/>
          <p:cNvSpPr txBox="1"/>
          <p:nvPr/>
        </p:nvSpPr>
        <p:spPr>
          <a:xfrm>
            <a:off x="1188800" y="3601580"/>
            <a:ext cx="9197732"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Mom and Dad are at my game.</a:t>
            </a:r>
            <a:endParaRPr b="0" i="0" sz="4400" u="none" cap="none" strike="noStrike">
              <a:solidFill>
                <a:srgbClr val="000000"/>
              </a:solidFill>
              <a:latin typeface="Century Gothic"/>
              <a:ea typeface="Century Gothic"/>
              <a:cs typeface="Century Gothic"/>
              <a:sym typeface="Century Gothic"/>
            </a:endParaRPr>
          </a:p>
        </p:txBody>
      </p:sp>
      <p:sp>
        <p:nvSpPr>
          <p:cNvPr id="857" name="Google Shape;857;p67"/>
          <p:cNvSpPr txBox="1"/>
          <p:nvPr/>
        </p:nvSpPr>
        <p:spPr>
          <a:xfrm>
            <a:off x="2642932" y="5594046"/>
            <a:ext cx="6906135"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How</a:t>
            </a:r>
            <a:r>
              <a:rPr b="0" i="0" lang="en-US" sz="3200" u="none" cap="none" strike="noStrike">
                <a:solidFill>
                  <a:srgbClr val="000000"/>
                </a:solidFill>
                <a:latin typeface="Century Gothic"/>
                <a:ea typeface="Century Gothic"/>
                <a:cs typeface="Century Gothic"/>
                <a:sym typeface="Century Gothic"/>
              </a:rPr>
              <a:t> many words are in each sentence</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58" name="Google Shape;858;p67"/>
          <p:cNvSpPr txBox="1"/>
          <p:nvPr/>
        </p:nvSpPr>
        <p:spPr>
          <a:xfrm>
            <a:off x="1188799" y="4570626"/>
            <a:ext cx="9197723"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I go to school.</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descr="A picture containing clock&#10;&#10;Description automatically generated" id="864" name="Google Shape;864;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65" name="Google Shape;865;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66" name="Google Shape;866;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7" name="Google Shape;867;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8" name="Google Shape;868;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69" name="Google Shape;869;p6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a:t>
            </a:r>
            <a:endParaRPr b="0" i="0" sz="1400" u="none" cap="none" strike="noStrike">
              <a:solidFill>
                <a:srgbClr val="000000"/>
              </a:solidFill>
              <a:latin typeface="Century Gothic"/>
              <a:ea typeface="Century Gothic"/>
              <a:cs typeface="Century Gothic"/>
              <a:sym typeface="Century Gothic"/>
            </a:endParaRPr>
          </a:p>
        </p:txBody>
      </p:sp>
      <p:sp>
        <p:nvSpPr>
          <p:cNvPr id="870" name="Google Shape;870;p68"/>
          <p:cNvSpPr txBox="1"/>
          <p:nvPr/>
        </p:nvSpPr>
        <p:spPr>
          <a:xfrm>
            <a:off x="7516502" y="1476373"/>
            <a:ext cx="34140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It is a bug.</a:t>
            </a:r>
            <a:endParaRPr b="0" i="0" sz="4400" u="none" cap="none" strike="noStrike">
              <a:solidFill>
                <a:srgbClr val="000000"/>
              </a:solidFill>
              <a:latin typeface="Century Gothic"/>
              <a:ea typeface="Century Gothic"/>
              <a:cs typeface="Century Gothic"/>
              <a:sym typeface="Century Gothic"/>
            </a:endParaRPr>
          </a:p>
        </p:txBody>
      </p:sp>
      <p:sp>
        <p:nvSpPr>
          <p:cNvPr id="871" name="Google Shape;871;p68"/>
          <p:cNvSpPr txBox="1"/>
          <p:nvPr/>
        </p:nvSpPr>
        <p:spPr>
          <a:xfrm>
            <a:off x="7516502" y="2601482"/>
            <a:ext cx="34140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It is a mug.</a:t>
            </a:r>
            <a:endParaRPr b="0" i="0" sz="4400" u="none" cap="none" strike="noStrike">
              <a:solidFill>
                <a:srgbClr val="000000"/>
              </a:solidFill>
              <a:latin typeface="Century Gothic"/>
              <a:ea typeface="Century Gothic"/>
              <a:cs typeface="Century Gothic"/>
              <a:sym typeface="Century Gothic"/>
            </a:endParaRPr>
          </a:p>
        </p:txBody>
      </p:sp>
      <p:pic>
        <p:nvPicPr>
          <p:cNvPr id="872" name="Google Shape;872;p68"/>
          <p:cNvPicPr preferRelativeResize="0"/>
          <p:nvPr/>
        </p:nvPicPr>
        <p:blipFill rotWithShape="1">
          <a:blip r:embed="rId6">
            <a:alphaModFix/>
          </a:blip>
          <a:srcRect b="0" l="0" r="0" t="0"/>
          <a:stretch/>
        </p:blipFill>
        <p:spPr>
          <a:xfrm>
            <a:off x="1099975" y="1390950"/>
            <a:ext cx="5707449" cy="47452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73" name="Google Shape;873;p68"/>
          <p:cNvSpPr txBox="1"/>
          <p:nvPr/>
        </p:nvSpPr>
        <p:spPr>
          <a:xfrm>
            <a:off x="7516512" y="3663935"/>
            <a:ext cx="33390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17</a:t>
            </a:r>
            <a:r>
              <a:rPr lang="en-US" sz="2800">
                <a:solidFill>
                  <a:schemeClr val="dk1"/>
                </a:solidFill>
                <a:latin typeface="Century Gothic"/>
                <a:ea typeface="Century Gothic"/>
                <a:cs typeface="Century Gothic"/>
                <a:sym typeface="Century Gothic"/>
              </a:rPr>
              <a:t>4</a:t>
            </a:r>
            <a:r>
              <a:rPr b="0" i="0" lang="en-US" sz="2800" u="none" cap="none" strike="noStrike">
                <a:solidFill>
                  <a:schemeClr val="dk1"/>
                </a:solidFill>
                <a:latin typeface="Century Gothic"/>
                <a:ea typeface="Century Gothic"/>
                <a:cs typeface="Century Gothic"/>
                <a:sym typeface="Century Gothic"/>
              </a:rPr>
              <a:t> in your Student Interactive and </a:t>
            </a: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activity.</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descr="A picture containing clock&#10;&#10;Description automatically generated" id="879" name="Google Shape;879;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80" name="Google Shape;880;p8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81" name="Google Shape;881;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2" name="Google Shape;882;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83" name="Google Shape;883;p8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84" name="Google Shape;884;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175</a:t>
            </a:r>
            <a:endParaRPr b="0" i="0" sz="1400" u="none" cap="none" strike="noStrike">
              <a:solidFill>
                <a:srgbClr val="000000"/>
              </a:solidFill>
              <a:latin typeface="Century Gothic"/>
              <a:ea typeface="Century Gothic"/>
              <a:cs typeface="Century Gothic"/>
              <a:sym typeface="Century Gothic"/>
            </a:endParaRPr>
          </a:p>
        </p:txBody>
      </p:sp>
      <p:sp>
        <p:nvSpPr>
          <p:cNvPr id="885" name="Google Shape;885;p88"/>
          <p:cNvSpPr txBox="1"/>
          <p:nvPr/>
        </p:nvSpPr>
        <p:spPr>
          <a:xfrm>
            <a:off x="8099662" y="2260572"/>
            <a:ext cx="3338963"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175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activity.</a:t>
            </a:r>
            <a:endParaRPr b="0" i="0" sz="3200" u="none" cap="none" strike="noStrike">
              <a:solidFill>
                <a:schemeClr val="dk1"/>
              </a:solidFill>
              <a:latin typeface="Century Gothic"/>
              <a:ea typeface="Century Gothic"/>
              <a:cs typeface="Century Gothic"/>
              <a:sym typeface="Century Gothic"/>
            </a:endParaRPr>
          </a:p>
        </p:txBody>
      </p:sp>
      <p:pic>
        <p:nvPicPr>
          <p:cNvPr id="886" name="Google Shape;886;p88"/>
          <p:cNvPicPr preferRelativeResize="0"/>
          <p:nvPr/>
        </p:nvPicPr>
        <p:blipFill rotWithShape="1">
          <a:blip r:embed="rId6">
            <a:alphaModFix/>
          </a:blip>
          <a:srcRect b="0" l="0" r="0" t="0"/>
          <a:stretch/>
        </p:blipFill>
        <p:spPr>
          <a:xfrm>
            <a:off x="1595427" y="1159009"/>
            <a:ext cx="6216240" cy="51431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descr="A picture containing clock&#10;&#10;Description automatically generated" id="892" name="Google Shape;892;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3" name="Google Shape;893;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4" name="Google Shape;894;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5" name="Google Shape;895;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6" name="Google Shape;896;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97" name="Google Shape;897;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please</a:t>
            </a:r>
            <a:endParaRPr b="0" i="0" sz="1400" u="none" cap="none" strike="noStrike">
              <a:solidFill>
                <a:srgbClr val="000000"/>
              </a:solidFill>
              <a:latin typeface="Century Gothic"/>
              <a:ea typeface="Century Gothic"/>
              <a:cs typeface="Century Gothic"/>
              <a:sym typeface="Century Gothic"/>
            </a:endParaRPr>
          </a:p>
        </p:txBody>
      </p:sp>
      <p:sp>
        <p:nvSpPr>
          <p:cNvPr id="898" name="Google Shape;898;p6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want</a:t>
            </a:r>
            <a:endParaRPr b="0" i="0" sz="1400" u="none" cap="none" strike="noStrike">
              <a:solidFill>
                <a:srgbClr val="000000"/>
              </a:solidFill>
              <a:latin typeface="Century Gothic"/>
              <a:ea typeface="Century Gothic"/>
              <a:cs typeface="Century Gothic"/>
              <a:sym typeface="Century Gothic"/>
            </a:endParaRPr>
          </a:p>
        </p:txBody>
      </p:sp>
      <p:sp>
        <p:nvSpPr>
          <p:cNvPr id="899" name="Google Shape;899;p6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every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descr="A picture containing clock&#10;&#10;Description automatically generated" id="905" name="Google Shape;905;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6" name="Google Shape;906;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7" name="Google Shape;907;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8" name="Google Shape;908;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9" name="Google Shape;909;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10" name="Google Shape;910;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a:t>
            </a:r>
            <a:endParaRPr b="0" i="0" sz="1400" u="none" cap="none" strike="noStrike">
              <a:solidFill>
                <a:srgbClr val="000000"/>
              </a:solidFill>
              <a:latin typeface="Century Gothic"/>
              <a:ea typeface="Century Gothic"/>
              <a:cs typeface="Century Gothic"/>
              <a:sym typeface="Century Gothic"/>
            </a:endParaRPr>
          </a:p>
        </p:txBody>
      </p:sp>
      <p:sp>
        <p:nvSpPr>
          <p:cNvPr id="911" name="Google Shape;911;p70"/>
          <p:cNvSpPr txBox="1"/>
          <p:nvPr/>
        </p:nvSpPr>
        <p:spPr>
          <a:xfrm>
            <a:off x="7312588" y="2053302"/>
            <a:ext cx="3461941"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192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pic>
        <p:nvPicPr>
          <p:cNvPr id="912" name="Google Shape;912;p70"/>
          <p:cNvPicPr preferRelativeResize="0"/>
          <p:nvPr/>
        </p:nvPicPr>
        <p:blipFill rotWithShape="1">
          <a:blip r:embed="rId6">
            <a:alphaModFix/>
          </a:blip>
          <a:srcRect b="0" l="0" r="0" t="0"/>
          <a:stretch/>
        </p:blipFill>
        <p:spPr>
          <a:xfrm>
            <a:off x="1080810" y="1506893"/>
            <a:ext cx="5635833" cy="46965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descr="A picture containing clock&#10;&#10;Description automatically generated" id="918" name="Google Shape;918;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9" name="Google Shape;919;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0" name="Google Shape;920;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1" name="Google Shape;921;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2" name="Google Shape;922;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23" name="Google Shape;923;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a:t>
            </a:r>
            <a:endParaRPr b="0" i="0" sz="1400" u="none" cap="none" strike="noStrike">
              <a:solidFill>
                <a:srgbClr val="000000"/>
              </a:solidFill>
              <a:latin typeface="Century Gothic"/>
              <a:ea typeface="Century Gothic"/>
              <a:cs typeface="Century Gothic"/>
              <a:sym typeface="Century Gothic"/>
            </a:endParaRPr>
          </a:p>
        </p:txBody>
      </p:sp>
      <p:pic>
        <p:nvPicPr>
          <p:cNvPr id="924" name="Google Shape;924;p91"/>
          <p:cNvPicPr preferRelativeResize="0"/>
          <p:nvPr/>
        </p:nvPicPr>
        <p:blipFill rotWithShape="1">
          <a:blip r:embed="rId6">
            <a:alphaModFix/>
          </a:blip>
          <a:srcRect b="0" l="0" r="0" t="0"/>
          <a:stretch/>
        </p:blipFill>
        <p:spPr>
          <a:xfrm>
            <a:off x="6347950" y="1551760"/>
            <a:ext cx="3098643" cy="986432"/>
          </a:xfrm>
          <a:prstGeom prst="rect">
            <a:avLst/>
          </a:prstGeom>
          <a:noFill/>
          <a:ln>
            <a:noFill/>
          </a:ln>
        </p:spPr>
      </p:pic>
      <p:sp>
        <p:nvSpPr>
          <p:cNvPr id="925" name="Google Shape;925;p91"/>
          <p:cNvSpPr txBox="1"/>
          <p:nvPr/>
        </p:nvSpPr>
        <p:spPr>
          <a:xfrm>
            <a:off x="6472333" y="2654071"/>
            <a:ext cx="4220989"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What </a:t>
            </a:r>
            <a:r>
              <a:rPr b="0" i="0" lang="en-US" sz="3200" u="none" cap="none" strike="noStrike">
                <a:solidFill>
                  <a:srgbClr val="000000"/>
                </a:solidFill>
                <a:latin typeface="Century Gothic"/>
                <a:ea typeface="Century Gothic"/>
                <a:cs typeface="Century Gothic"/>
                <a:sym typeface="Century Gothic"/>
              </a:rPr>
              <a:t>can we learn from family traditions</a:t>
            </a:r>
            <a:r>
              <a:rPr b="0" i="0" lang="en-US" sz="3200" u="none" cap="none" strike="noStrike">
                <a:solidFill>
                  <a:srgbClr val="000000"/>
                </a:solidFill>
                <a:latin typeface="Arial"/>
                <a:ea typeface="Arial"/>
                <a:cs typeface="Arial"/>
                <a:sym typeface="Arial"/>
              </a:rPr>
              <a:t>? </a:t>
            </a:r>
            <a:r>
              <a:rPr b="0" i="0" lang="en-US"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Discuss </a:t>
            </a:r>
            <a:r>
              <a:rPr b="0" i="0" lang="en-US" sz="3200" u="none" cap="none" strike="noStrike">
                <a:solidFill>
                  <a:srgbClr val="000000"/>
                </a:solidFill>
                <a:latin typeface="Century Gothic"/>
                <a:ea typeface="Century Gothic"/>
                <a:cs typeface="Century Gothic"/>
                <a:sym typeface="Century Gothic"/>
              </a:rPr>
              <a:t>your answer with your group</a:t>
            </a:r>
            <a:r>
              <a:rPr b="1" i="0" lang="en-US" sz="32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pic>
        <p:nvPicPr>
          <p:cNvPr id="926" name="Google Shape;926;p91"/>
          <p:cNvPicPr preferRelativeResize="0"/>
          <p:nvPr/>
        </p:nvPicPr>
        <p:blipFill rotWithShape="1">
          <a:blip r:embed="rId7">
            <a:alphaModFix/>
          </a:blip>
          <a:srcRect b="0" l="0" r="0" t="0"/>
          <a:stretch/>
        </p:blipFill>
        <p:spPr>
          <a:xfrm>
            <a:off x="699249" y="1672100"/>
            <a:ext cx="5161905" cy="42633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descr="A picture containing clock&#10;&#10;Description automatically generated" id="932" name="Google Shape;932;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3" name="Google Shape;933;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4" name="Google Shape;934;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5" name="Google Shape;935;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6" name="Google Shape;936;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37" name="Google Shape;937;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199</a:t>
            </a:r>
            <a:endParaRPr b="0" i="0" sz="1400" u="none" cap="none" strike="noStrike">
              <a:solidFill>
                <a:srgbClr val="000000"/>
              </a:solidFill>
              <a:latin typeface="Century Gothic"/>
              <a:ea typeface="Century Gothic"/>
              <a:cs typeface="Century Gothic"/>
              <a:sym typeface="Century Gothic"/>
            </a:endParaRPr>
          </a:p>
        </p:txBody>
      </p:sp>
      <p:sp>
        <p:nvSpPr>
          <p:cNvPr id="938" name="Google Shape;938;p72"/>
          <p:cNvSpPr txBox="1"/>
          <p:nvPr/>
        </p:nvSpPr>
        <p:spPr>
          <a:xfrm>
            <a:off x="7848600" y="2310083"/>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199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39" name="Google Shape;939;p72"/>
          <p:cNvPicPr preferRelativeResize="0"/>
          <p:nvPr/>
        </p:nvPicPr>
        <p:blipFill rotWithShape="1">
          <a:blip r:embed="rId6">
            <a:alphaModFix/>
          </a:blip>
          <a:srcRect b="0" l="0" r="0" t="0"/>
          <a:stretch/>
        </p:blipFill>
        <p:spPr>
          <a:xfrm>
            <a:off x="1339273" y="1374669"/>
            <a:ext cx="5837230" cy="48295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descr="A picture containing clock&#10;&#10;Description automatically generated" id="945" name="Google Shape;945;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6" name="Google Shape;946;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7" name="Google Shape;947;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8" name="Google Shape;948;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9" name="Google Shape;949;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id="950" name="Google Shape;950;p23"/>
          <p:cNvPicPr preferRelativeResize="0"/>
          <p:nvPr/>
        </p:nvPicPr>
        <p:blipFill rotWithShape="1">
          <a:blip r:embed="rId6">
            <a:alphaModFix/>
          </a:blip>
          <a:srcRect b="0" l="0" r="0" t="0"/>
          <a:stretch/>
        </p:blipFill>
        <p:spPr>
          <a:xfrm>
            <a:off x="819040" y="2516172"/>
            <a:ext cx="10225662" cy="18256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51" name="Google Shape;951;p23"/>
          <p:cNvPicPr preferRelativeResize="0"/>
          <p:nvPr/>
        </p:nvPicPr>
        <p:blipFill rotWithShape="1">
          <a:blip r:embed="rId7">
            <a:alphaModFix/>
          </a:blip>
          <a:srcRect b="0" l="0" r="0" t="0"/>
          <a:stretch/>
        </p:blipFill>
        <p:spPr>
          <a:xfrm>
            <a:off x="448827" y="1273142"/>
            <a:ext cx="4254719" cy="9843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descr="A picture containing clock&#10;&#10;Description automatically generated" id="957" name="Google Shape;957;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8" name="Google Shape;958;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9" name="Google Shape;959;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0" name="Google Shape;960;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1" name="Google Shape;961;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62" name="Google Shape;962;p92"/>
          <p:cNvSpPr txBox="1"/>
          <p:nvPr/>
        </p:nvSpPr>
        <p:spPr>
          <a:xfrm>
            <a:off x="721365" y="1658844"/>
            <a:ext cx="10151400" cy="34170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Do your homework in the </a:t>
            </a:r>
            <a:r>
              <a:rPr b="1" i="0" lang="en-US" sz="3600" u="none" cap="none" strike="noStrike">
                <a:solidFill>
                  <a:srgbClr val="000000"/>
                </a:solidFill>
                <a:latin typeface="Century Gothic"/>
                <a:ea typeface="Century Gothic"/>
                <a:cs typeface="Century Gothic"/>
                <a:sym typeface="Century Gothic"/>
              </a:rPr>
              <a:t>den</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Has the cat been </a:t>
            </a:r>
            <a:r>
              <a:rPr b="1" i="0" lang="en-US" sz="3600" u="none" cap="none" strike="noStrike">
                <a:solidFill>
                  <a:srgbClr val="000000"/>
                </a:solidFill>
                <a:latin typeface="Century Gothic"/>
                <a:ea typeface="Century Gothic"/>
                <a:cs typeface="Century Gothic"/>
                <a:sym typeface="Century Gothic"/>
              </a:rPr>
              <a:t>fed</a:t>
            </a:r>
            <a:r>
              <a:rPr b="0" i="0" lang="en-US" sz="3600" u="none" cap="none" strike="noStrike">
                <a:solidFill>
                  <a:srgbClr val="000000"/>
                </a:solidFill>
                <a:latin typeface="Arial"/>
                <a:ea typeface="Arial"/>
                <a:cs typeface="Arial"/>
                <a:sym typeface="Arial"/>
              </a:rPr>
              <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She will stay in </a:t>
            </a:r>
            <a:r>
              <a:rPr b="1" i="0" lang="en-US" sz="3600" u="none" cap="none" strike="noStrike">
                <a:solidFill>
                  <a:srgbClr val="000000"/>
                </a:solidFill>
                <a:latin typeface="Century Gothic"/>
                <a:ea typeface="Century Gothic"/>
                <a:cs typeface="Century Gothic"/>
                <a:sym typeface="Century Gothic"/>
              </a:rPr>
              <a:t>bed</a:t>
            </a:r>
            <a:r>
              <a:rPr b="0" i="0" lang="en-US" sz="3600" u="none" cap="none" strike="noStrike">
                <a:solidFill>
                  <a:srgbClr val="000000"/>
                </a:solidFill>
                <a:latin typeface="Century Gothic"/>
                <a:ea typeface="Century Gothic"/>
                <a:cs typeface="Century Gothic"/>
                <a:sym typeface="Century Gothic"/>
              </a:rPr>
              <a:t> all day.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My dad works as a </a:t>
            </a:r>
            <a:r>
              <a:rPr b="1" i="0" lang="en-US" sz="3600" u="none" cap="none" strike="noStrike">
                <a:solidFill>
                  <a:srgbClr val="000000"/>
                </a:solidFill>
                <a:latin typeface="Century Gothic"/>
                <a:ea typeface="Century Gothic"/>
                <a:cs typeface="Century Gothic"/>
                <a:sym typeface="Century Gothic"/>
              </a:rPr>
              <a:t>vet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1" i="0" lang="en-US" sz="3600" u="none" cap="none" strike="noStrike">
                <a:solidFill>
                  <a:srgbClr val="000000"/>
                </a:solidFill>
                <a:latin typeface="Century Gothic"/>
                <a:ea typeface="Century Gothic"/>
                <a:cs typeface="Century Gothic"/>
                <a:sym typeface="Century Gothic"/>
              </a:rPr>
              <a:t>Please</a:t>
            </a:r>
            <a:r>
              <a:rPr b="0" i="0" lang="en-US" sz="3600" u="none" cap="none" strike="noStrike">
                <a:solidFill>
                  <a:srgbClr val="000000"/>
                </a:solidFill>
                <a:latin typeface="Century Gothic"/>
                <a:ea typeface="Century Gothic"/>
                <a:cs typeface="Century Gothic"/>
                <a:sym typeface="Century Gothic"/>
              </a:rPr>
              <a:t> help me carry these bags.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a:t>
            </a:r>
            <a:r>
              <a:rPr b="1" i="0" lang="en-US" sz="3600" u="none" cap="none" strike="noStrike">
                <a:solidFill>
                  <a:srgbClr val="000000"/>
                </a:solidFill>
                <a:latin typeface="Century Gothic"/>
                <a:ea typeface="Century Gothic"/>
                <a:cs typeface="Century Gothic"/>
                <a:sym typeface="Century Gothic"/>
              </a:rPr>
              <a:t>want</a:t>
            </a:r>
            <a:r>
              <a:rPr b="0" i="0" lang="en-US" sz="3600" u="none" cap="none" strike="noStrike">
                <a:solidFill>
                  <a:srgbClr val="000000"/>
                </a:solidFill>
                <a:latin typeface="Century Gothic"/>
                <a:ea typeface="Century Gothic"/>
                <a:cs typeface="Century Gothic"/>
                <a:sym typeface="Century Gothic"/>
              </a:rPr>
              <a:t> to go to the movie.</a:t>
            </a:r>
            <a:endParaRPr b="0" i="0" sz="3600" u="none" cap="none" strike="noStrike">
              <a:solidFill>
                <a:schemeClr val="dk1"/>
              </a:solidFill>
              <a:latin typeface="Century Gothic"/>
              <a:ea typeface="Century Gothic"/>
              <a:cs typeface="Century Gothic"/>
              <a:sym typeface="Century Gothic"/>
            </a:endParaRPr>
          </a:p>
        </p:txBody>
      </p:sp>
      <p:sp>
        <p:nvSpPr>
          <p:cNvPr id="963" name="Google Shape;963;p92"/>
          <p:cNvSpPr/>
          <p:nvPr/>
        </p:nvSpPr>
        <p:spPr>
          <a:xfrm>
            <a:off x="8008952" y="1703811"/>
            <a:ext cx="1050790" cy="4915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4" name="Google Shape;964;p92"/>
          <p:cNvSpPr/>
          <p:nvPr/>
        </p:nvSpPr>
        <p:spPr>
          <a:xfrm>
            <a:off x="8768237" y="3908385"/>
            <a:ext cx="1618296"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5" name="Google Shape;965;p92"/>
          <p:cNvSpPr/>
          <p:nvPr/>
        </p:nvSpPr>
        <p:spPr>
          <a:xfrm>
            <a:off x="6380999" y="2248835"/>
            <a:ext cx="753974" cy="4915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6" name="Google Shape;966;p92"/>
          <p:cNvSpPr/>
          <p:nvPr/>
        </p:nvSpPr>
        <p:spPr>
          <a:xfrm>
            <a:off x="6538368" y="3400681"/>
            <a:ext cx="772883" cy="446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7" name="Google Shape;967;p92"/>
          <p:cNvSpPr/>
          <p:nvPr/>
        </p:nvSpPr>
        <p:spPr>
          <a:xfrm>
            <a:off x="7309312" y="2837286"/>
            <a:ext cx="968015" cy="47072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8" name="Google Shape;968;p92"/>
          <p:cNvSpPr/>
          <p:nvPr/>
        </p:nvSpPr>
        <p:spPr>
          <a:xfrm>
            <a:off x="7793319" y="4424334"/>
            <a:ext cx="1151292" cy="50286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pic>
        <p:nvPicPr>
          <p:cNvPr descr="A picture containing clock&#10;&#10;Description automatically generated" id="974" name="Google Shape;974;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5" name="Google Shape;975;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6" name="Google Shape;976;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7" name="Google Shape;977;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8" name="Google Shape;978;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79" name="Google Shape;979;p74"/>
          <p:cNvSpPr txBox="1"/>
          <p:nvPr/>
        </p:nvSpPr>
        <p:spPr>
          <a:xfrm>
            <a:off x="1339273" y="2613363"/>
            <a:ext cx="10680000" cy="29238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Which word is a question word</a:t>
            </a:r>
            <a:r>
              <a:rPr b="0" i="0" lang="en-US" sz="4000" u="none" cap="none" strike="noStrike">
                <a:solidFill>
                  <a:srgbClr val="000000"/>
                </a:solidFill>
                <a:latin typeface="Arial"/>
                <a:ea typeface="Arial"/>
                <a:cs typeface="Arial"/>
                <a:sym typeface="Arial"/>
              </a:rPr>
              <a:t>?</a:t>
            </a:r>
            <a:endParaRPr b="0" i="0" sz="4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6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  What</a:t>
            </a:r>
            <a:endParaRPr b="0" i="0" sz="1400" u="none" cap="none" strike="noStrike">
              <a:solidFill>
                <a:srgbClr val="000000"/>
              </a:solidFill>
              <a:latin typeface="Century Gothic"/>
              <a:ea typeface="Century Gothic"/>
              <a:cs typeface="Century Gothic"/>
              <a:sym typeface="Century Gothic"/>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  are</a:t>
            </a:r>
            <a:endParaRPr b="0" i="0" sz="1400" u="none" cap="none" strike="noStrike">
              <a:solidFill>
                <a:srgbClr val="000000"/>
              </a:solidFill>
              <a:latin typeface="Century Gothic"/>
              <a:ea typeface="Century Gothic"/>
              <a:cs typeface="Century Gothic"/>
              <a:sym typeface="Century Gothic"/>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  eating</a:t>
            </a:r>
            <a:endParaRPr b="0" i="0" sz="1400" u="none" cap="none" strike="noStrike">
              <a:solidFill>
                <a:srgbClr val="000000"/>
              </a:solidFill>
              <a:latin typeface="Century Gothic"/>
              <a:ea typeface="Century Gothic"/>
              <a:cs typeface="Century Gothic"/>
              <a:sym typeface="Century Gothic"/>
            </a:endParaRPr>
          </a:p>
        </p:txBody>
      </p:sp>
      <p:sp>
        <p:nvSpPr>
          <p:cNvPr id="980" name="Google Shape;980;p74"/>
          <p:cNvSpPr txBox="1"/>
          <p:nvPr/>
        </p:nvSpPr>
        <p:spPr>
          <a:xfrm>
            <a:off x="755938" y="1320800"/>
            <a:ext cx="979352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What are we eating for dinner</a:t>
            </a:r>
            <a:r>
              <a:rPr b="0" i="0" lang="en-US" sz="48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A picture containing clock&#10;&#10;Description automatically generated" id="157" name="Google Shape;157;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8" name="Google Shape;158;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9" name="Google Shape;159;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0" name="Google Shape;160;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1" name="Google Shape;161;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9"/>
          <p:cNvSpPr txBox="1"/>
          <p:nvPr/>
        </p:nvSpPr>
        <p:spPr>
          <a:xfrm>
            <a:off x="649900" y="27661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please</a:t>
            </a:r>
            <a:endParaRPr b="0" i="0" sz="1400" u="none" cap="none" strike="noStrike">
              <a:solidFill>
                <a:srgbClr val="000000"/>
              </a:solidFill>
              <a:latin typeface="Century Gothic"/>
              <a:ea typeface="Century Gothic"/>
              <a:cs typeface="Century Gothic"/>
              <a:sym typeface="Century Gothic"/>
            </a:endParaRPr>
          </a:p>
        </p:txBody>
      </p:sp>
      <p:sp>
        <p:nvSpPr>
          <p:cNvPr id="163" name="Google Shape;163;p9"/>
          <p:cNvSpPr txBox="1"/>
          <p:nvPr/>
        </p:nvSpPr>
        <p:spPr>
          <a:xfrm>
            <a:off x="4495801" y="276608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want</a:t>
            </a:r>
            <a:endParaRPr b="0" i="0" sz="1400" u="none" cap="none" strike="noStrike">
              <a:solidFill>
                <a:srgbClr val="000000"/>
              </a:solidFill>
              <a:latin typeface="Century Gothic"/>
              <a:ea typeface="Century Gothic"/>
              <a:cs typeface="Century Gothic"/>
              <a:sym typeface="Century Gothic"/>
            </a:endParaRPr>
          </a:p>
        </p:txBody>
      </p:sp>
      <p:sp>
        <p:nvSpPr>
          <p:cNvPr id="164" name="Google Shape;164;p9"/>
          <p:cNvSpPr txBox="1"/>
          <p:nvPr/>
        </p:nvSpPr>
        <p:spPr>
          <a:xfrm>
            <a:off x="8341702" y="276608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every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87" name="Google Shape;987;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88" name="Google Shape;988;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89" name="Google Shape;989;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90" name="Google Shape;990;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91" name="Google Shape;991;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2" name="Google Shape;992;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10"/>
          <p:cNvSpPr txBox="1"/>
          <p:nvPr/>
        </p:nvSpPr>
        <p:spPr>
          <a:xfrm>
            <a:off x="9257734" y="2615105"/>
            <a:ext cx="2871176"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Draw </a:t>
            </a:r>
            <a:r>
              <a:rPr b="0" i="0" lang="en-US" sz="2800" u="none" cap="none" strike="noStrike">
                <a:solidFill>
                  <a:schemeClr val="dk1"/>
                </a:solidFill>
                <a:latin typeface="Century Gothic"/>
                <a:ea typeface="Century Gothic"/>
                <a:cs typeface="Century Gothic"/>
                <a:sym typeface="Century Gothic"/>
              </a:rPr>
              <a:t>a picture that shows a family tradition.</a:t>
            </a:r>
            <a:endParaRPr b="0" i="0" sz="1400" u="none" cap="none" strike="noStrike">
              <a:solidFill>
                <a:srgbClr val="000000"/>
              </a:solidFill>
              <a:latin typeface="Arial"/>
              <a:ea typeface="Arial"/>
              <a:cs typeface="Arial"/>
              <a:sym typeface="Arial"/>
            </a:endParaRPr>
          </a:p>
        </p:txBody>
      </p:sp>
      <p:sp>
        <p:nvSpPr>
          <p:cNvPr id="176" name="Google Shape;176;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 165</a:t>
            </a:r>
            <a:endParaRPr b="0" i="0" sz="1400" u="none" cap="none" strike="noStrike">
              <a:solidFill>
                <a:srgbClr val="000000"/>
              </a:solidFill>
              <a:latin typeface="Century Gothic"/>
              <a:ea typeface="Century Gothic"/>
              <a:cs typeface="Century Gothic"/>
              <a:sym typeface="Century Gothic"/>
            </a:endParaRPr>
          </a:p>
        </p:txBody>
      </p:sp>
      <p:grpSp>
        <p:nvGrpSpPr>
          <p:cNvPr id="177" name="Google Shape;177;p10"/>
          <p:cNvGrpSpPr/>
          <p:nvPr/>
        </p:nvGrpSpPr>
        <p:grpSpPr>
          <a:xfrm>
            <a:off x="500865" y="1711920"/>
            <a:ext cx="8649062" cy="3434160"/>
            <a:chOff x="-2425672" y="1806322"/>
            <a:chExt cx="9994071" cy="4134062"/>
          </a:xfrm>
        </p:grpSpPr>
        <p:pic>
          <p:nvPicPr>
            <p:cNvPr id="178" name="Google Shape;178;p10"/>
            <p:cNvPicPr preferRelativeResize="0"/>
            <p:nvPr/>
          </p:nvPicPr>
          <p:blipFill rotWithShape="1">
            <a:blip r:embed="rId6">
              <a:alphaModFix/>
            </a:blip>
            <a:srcRect b="0" l="0" r="0" t="0"/>
            <a:stretch/>
          </p:blipFill>
          <p:spPr>
            <a:xfrm>
              <a:off x="-2425672" y="1819022"/>
              <a:ext cx="4965955" cy="41213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79" name="Google Shape;179;p10"/>
            <p:cNvPicPr preferRelativeResize="0"/>
            <p:nvPr/>
          </p:nvPicPr>
          <p:blipFill rotWithShape="1">
            <a:blip r:embed="rId7">
              <a:alphaModFix/>
            </a:blip>
            <a:srcRect b="0" l="0" r="0" t="0"/>
            <a:stretch/>
          </p:blipFill>
          <p:spPr>
            <a:xfrm>
              <a:off x="2602444" y="1806322"/>
              <a:ext cx="4965955" cy="41340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A picture containing clock&#10;&#10;Description automatically generated" id="185" name="Google Shape;185;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6" name="Google Shape;186;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7" name="Google Shape;187;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8" name="Google Shape;188;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9" name="Google Shape;189;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90" name="Google Shape;190;p11"/>
          <p:cNvGraphicFramePr/>
          <p:nvPr/>
        </p:nvGraphicFramePr>
        <p:xfrm>
          <a:off x="1811548" y="1608078"/>
          <a:ext cx="3000000" cy="3000000"/>
        </p:xfrm>
        <a:graphic>
          <a:graphicData uri="http://schemas.openxmlformats.org/drawingml/2006/table">
            <a:tbl>
              <a:tblPr bandRow="1" firstRow="1">
                <a:noFill/>
                <a:tableStyleId>{4C8C5436-ECC0-4F36-A60F-0A8F4228371A}</a:tableStyleId>
              </a:tblPr>
              <a:tblGrid>
                <a:gridCol w="7716625"/>
              </a:tblGrid>
              <a:tr h="889100">
                <a:tc>
                  <a:txBody>
                    <a:bodyPr/>
                    <a:lstStyle/>
                    <a:p>
                      <a:pPr indent="0" lvl="0" marL="0" marR="0" rtl="0" algn="ctr">
                        <a:lnSpc>
                          <a:spcPct val="100000"/>
                        </a:lnSpc>
                        <a:spcBef>
                          <a:spcPts val="0"/>
                        </a:spcBef>
                        <a:spcAft>
                          <a:spcPts val="0"/>
                        </a:spcAft>
                        <a:buClr>
                          <a:srgbClr val="000000"/>
                        </a:buClr>
                        <a:buSzPts val="2400"/>
                        <a:buFont typeface="Arial"/>
                        <a:buNone/>
                      </a:pPr>
                      <a:r>
                        <a:rPr lang="en-US" sz="4000" u="none" cap="none" strike="noStrike">
                          <a:latin typeface="Century Gothic"/>
                          <a:ea typeface="Century Gothic"/>
                          <a:cs typeface="Century Gothic"/>
                          <a:sym typeface="Century Gothic"/>
                        </a:rPr>
                        <a:t>“A Night at the Cogdells”</a:t>
                      </a:r>
                      <a:endParaRPr sz="4000" u="none" cap="none" strike="noStrike">
                        <a:latin typeface="Century Gothic"/>
                        <a:ea typeface="Century Gothic"/>
                        <a:cs typeface="Century Gothic"/>
                        <a:sym typeface="Century Gothic"/>
                      </a:endParaRPr>
                    </a:p>
                  </a:txBody>
                  <a:tcPr marT="45725" marB="45725" marR="91450" marL="91450"/>
                </a:tc>
              </a:tr>
              <a:tr h="746350">
                <a:tc>
                  <a:txBody>
                    <a:bodyPr/>
                    <a:lstStyle/>
                    <a:p>
                      <a:pPr indent="0" lvl="0" marL="0" marR="0" rtl="0" algn="l">
                        <a:lnSpc>
                          <a:spcPct val="100000"/>
                        </a:lnSpc>
                        <a:spcBef>
                          <a:spcPts val="0"/>
                        </a:spcBef>
                        <a:spcAft>
                          <a:spcPts val="0"/>
                        </a:spcAft>
                        <a:buClr>
                          <a:srgbClr val="000000"/>
                        </a:buClr>
                        <a:buSzPts val="2800"/>
                        <a:buFont typeface="Arial"/>
                        <a:buNone/>
                      </a:pPr>
                      <a:r>
                        <a:rPr lang="en-US" sz="3600" u="none" cap="none" strike="noStrike">
                          <a:latin typeface="Century Gothic"/>
                          <a:ea typeface="Century Gothic"/>
                          <a:cs typeface="Century Gothic"/>
                          <a:sym typeface="Century Gothic"/>
                        </a:rPr>
                        <a:t>1. Celebration</a:t>
                      </a:r>
                      <a:endParaRPr sz="3600" u="none" cap="none" strike="noStrike">
                        <a:latin typeface="Century Gothic"/>
                        <a:ea typeface="Century Gothic"/>
                        <a:cs typeface="Century Gothic"/>
                        <a:sym typeface="Century Gothic"/>
                      </a:endParaRPr>
                    </a:p>
                  </a:txBody>
                  <a:tcPr marT="45725" marB="45725" marR="91450" marL="91450"/>
                </a:tc>
              </a:tr>
              <a:tr h="668125">
                <a:tc>
                  <a:txBody>
                    <a:bodyPr/>
                    <a:lstStyle/>
                    <a:p>
                      <a:pPr indent="0" lvl="0" marL="0" marR="0" rtl="0" algn="l">
                        <a:lnSpc>
                          <a:spcPct val="100000"/>
                        </a:lnSpc>
                        <a:spcBef>
                          <a:spcPts val="0"/>
                        </a:spcBef>
                        <a:spcAft>
                          <a:spcPts val="0"/>
                        </a:spcAft>
                        <a:buClr>
                          <a:srgbClr val="000000"/>
                        </a:buClr>
                        <a:buSzPts val="2800"/>
                        <a:buFont typeface="Arial"/>
                        <a:buNone/>
                      </a:pPr>
                      <a:r>
                        <a:rPr lang="en-US" sz="3600" u="none" cap="none" strike="noStrike">
                          <a:latin typeface="Century Gothic"/>
                          <a:ea typeface="Century Gothic"/>
                          <a:cs typeface="Century Gothic"/>
                          <a:sym typeface="Century Gothic"/>
                        </a:rPr>
                        <a:t>2.</a:t>
                      </a:r>
                      <a:endParaRPr sz="1400" u="none" cap="none" strike="noStrike"/>
                    </a:p>
                  </a:txBody>
                  <a:tcPr marT="45725" marB="45725" marR="91450" marL="91450"/>
                </a:tc>
              </a:tr>
              <a:tr h="668125">
                <a:tc>
                  <a:txBody>
                    <a:bodyPr/>
                    <a:lstStyle/>
                    <a:p>
                      <a:pPr indent="0" lvl="0" marL="0" marR="0" rtl="0" algn="l">
                        <a:lnSpc>
                          <a:spcPct val="100000"/>
                        </a:lnSpc>
                        <a:spcBef>
                          <a:spcPts val="0"/>
                        </a:spcBef>
                        <a:spcAft>
                          <a:spcPts val="0"/>
                        </a:spcAft>
                        <a:buClr>
                          <a:srgbClr val="000000"/>
                        </a:buClr>
                        <a:buSzPts val="2800"/>
                        <a:buFont typeface="Arial"/>
                        <a:buNone/>
                      </a:pPr>
                      <a:r>
                        <a:rPr lang="en-US" sz="3600" u="none" cap="none" strike="noStrike">
                          <a:latin typeface="Century Gothic"/>
                          <a:ea typeface="Century Gothic"/>
                          <a:cs typeface="Century Gothic"/>
                          <a:sym typeface="Century Gothic"/>
                        </a:rPr>
                        <a:t>3.</a:t>
                      </a:r>
                      <a:endParaRPr sz="1400" u="none" cap="none" strike="noStrike"/>
                    </a:p>
                  </a:txBody>
                  <a:tcPr marT="45725" marB="45725" marR="91450" marL="91450"/>
                </a:tc>
              </a:tr>
              <a:tr h="668125">
                <a:tc>
                  <a:txBody>
                    <a:bodyPr/>
                    <a:lstStyle/>
                    <a:p>
                      <a:pPr indent="0" lvl="0" marL="0" marR="0" rtl="0" algn="l">
                        <a:lnSpc>
                          <a:spcPct val="100000"/>
                        </a:lnSpc>
                        <a:spcBef>
                          <a:spcPts val="0"/>
                        </a:spcBef>
                        <a:spcAft>
                          <a:spcPts val="0"/>
                        </a:spcAft>
                        <a:buClr>
                          <a:srgbClr val="000000"/>
                        </a:buClr>
                        <a:buSzPts val="2800"/>
                        <a:buFont typeface="Arial"/>
                        <a:buNone/>
                      </a:pPr>
                      <a:r>
                        <a:rPr lang="en-US" sz="3600" u="none" cap="none" strike="noStrike">
                          <a:latin typeface="Century Gothic"/>
                          <a:ea typeface="Century Gothic"/>
                          <a:cs typeface="Century Gothic"/>
                          <a:sym typeface="Century Gothic"/>
                        </a:rPr>
                        <a:t>4.</a:t>
                      </a:r>
                      <a:endParaRPr sz="1400" u="none" cap="none" strike="noStrike"/>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